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62" r:id="rId4"/>
    <p:sldId id="259" r:id="rId5"/>
    <p:sldId id="256" r:id="rId6"/>
    <p:sldId id="257"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24" autoAdjust="0"/>
  </p:normalViewPr>
  <p:slideViewPr>
    <p:cSldViewPr>
      <p:cViewPr varScale="1">
        <p:scale>
          <a:sx n="110" d="100"/>
          <a:sy n="110" d="100"/>
        </p:scale>
        <p:origin x="165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05.03.2015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05.03.2015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05.03.2015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05.03.2015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05.03.2015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05.03.2015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05.03.2015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05.03.2015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115616" y="2276872"/>
            <a:ext cx="7151697"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2800" b="1"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«Негізгі орта, жалпы орта білім беру ұйымдарында  экстернат нысанында </a:t>
            </a:r>
          </a:p>
          <a:p>
            <a:pPr marL="0" marR="0" lvl="0" indent="0" algn="ctr" defTabSz="914400" rtl="0" eaLnBrk="1" fontAlgn="base" latinLnBrk="0" hangingPunct="1">
              <a:lnSpc>
                <a:spcPct val="100000"/>
              </a:lnSpc>
              <a:spcBef>
                <a:spcPct val="0"/>
              </a:spcBef>
              <a:spcAft>
                <a:spcPct val="0"/>
              </a:spcAft>
              <a:buClrTx/>
              <a:buSzTx/>
              <a:buFontTx/>
              <a:buNone/>
              <a:tabLst/>
            </a:pPr>
            <a:r>
              <a:rPr kumimoji="0" lang="kk-KZ"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оқуға </a:t>
            </a:r>
            <a:r>
              <a:rPr kumimoji="0" lang="kk-KZ" sz="2800" b="1"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рұқсат беру»  </a:t>
            </a:r>
          </a:p>
          <a:p>
            <a:pPr marL="0" marR="0" lvl="0" indent="0" algn="ctr" defTabSz="914400" rtl="0" eaLnBrk="1" fontAlgn="base" latinLnBrk="0" hangingPunct="1">
              <a:lnSpc>
                <a:spcPct val="100000"/>
              </a:lnSpc>
              <a:spcBef>
                <a:spcPct val="0"/>
              </a:spcBef>
              <a:spcAft>
                <a:spcPct val="0"/>
              </a:spcAft>
              <a:buClrTx/>
              <a:buSzTx/>
              <a:buFontTx/>
              <a:buNone/>
              <a:tabLst/>
            </a:pPr>
            <a:r>
              <a:rPr kumimoji="0" lang="kk-KZ"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мемлекеттік көрсетілетін қызмет регламенті</a:t>
            </a:r>
            <a:endParaRPr kumimoji="0" lang="kk-KZ" sz="3600" b="1" i="1"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5362" name="Rectangle 2"/>
          <p:cNvSpPr>
            <a:spLocks noChangeArrowheads="1"/>
          </p:cNvSpPr>
          <p:nvPr/>
        </p:nvSpPr>
        <p:spPr bwMode="auto">
          <a:xfrm>
            <a:off x="5220072" y="332656"/>
            <a:ext cx="3636912"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ru-RU" sz="1600" b="1"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Қазақстан Республикасы</a:t>
            </a:r>
            <a:r>
              <a:rPr kumimoji="0" lang="kk-KZ" sz="1600" b="1"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1"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Үкіметінің</a:t>
            </a:r>
            <a:r>
              <a:rPr kumimoji="0" lang="ru-RU" sz="1600" b="1"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p>
          <a:p>
            <a:pPr lvl="0" fontAlgn="base">
              <a:spcBef>
                <a:spcPct val="0"/>
              </a:spcBef>
              <a:spcAft>
                <a:spcPct val="0"/>
              </a:spcAft>
            </a:pPr>
            <a:r>
              <a:rPr kumimoji="0" lang="ru-RU" sz="1600" b="1"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2014 </a:t>
            </a:r>
            <a:r>
              <a:rPr kumimoji="0" lang="ru-RU" sz="1600" b="1"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жылғы </a:t>
            </a:r>
            <a:r>
              <a:rPr kumimoji="0" lang="ru-RU" sz="1600" b="1"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23 </a:t>
            </a:r>
            <a:r>
              <a:rPr kumimoji="0" lang="ru-RU" sz="1600" b="1"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мамырдағы  </a:t>
            </a:r>
            <a:r>
              <a:rPr kumimoji="0" lang="ru-RU" sz="1600" b="1"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538, </a:t>
            </a:r>
          </a:p>
          <a:p>
            <a:pPr lvl="0" fontAlgn="base">
              <a:spcBef>
                <a:spcPct val="0"/>
              </a:spcBef>
              <a:spcAft>
                <a:spcPct val="0"/>
              </a:spcAft>
            </a:pPr>
            <a:r>
              <a:rPr lang="kk-KZ" sz="1600" b="1" i="1" dirty="0" smtClean="0">
                <a:latin typeface="Times New Roman" pitchFamily="18" charset="0"/>
                <a:ea typeface="Times New Roman" pitchFamily="18" charset="0"/>
                <a:cs typeface="Times New Roman" pitchFamily="18" charset="0"/>
              </a:rPr>
              <a:t>Батыс Қазақстан облысы әкімдігінің</a:t>
            </a:r>
          </a:p>
          <a:p>
            <a:pPr lvl="0" fontAlgn="base">
              <a:spcBef>
                <a:spcPct val="0"/>
              </a:spcBef>
              <a:spcAft>
                <a:spcPct val="0"/>
              </a:spcAft>
            </a:pPr>
            <a:r>
              <a:rPr lang="kk-KZ" sz="1600" b="1" i="1" dirty="0" smtClean="0">
                <a:latin typeface="Times New Roman" pitchFamily="18" charset="0"/>
                <a:ea typeface="Times New Roman" pitchFamily="18" charset="0"/>
                <a:cs typeface="Times New Roman" pitchFamily="18" charset="0"/>
              </a:rPr>
              <a:t>2014 жылғы 2 қыркүйектегі №223 </a:t>
            </a:r>
          </a:p>
          <a:p>
            <a:pPr lvl="0" fontAlgn="base">
              <a:spcBef>
                <a:spcPct val="0"/>
              </a:spcBef>
              <a:spcAft>
                <a:spcPct val="0"/>
              </a:spcAft>
            </a:pPr>
            <a:r>
              <a:rPr lang="kk-KZ" sz="1600" b="1" i="1" dirty="0" smtClean="0">
                <a:latin typeface="Times New Roman" pitchFamily="18" charset="0"/>
                <a:ea typeface="Times New Roman" pitchFamily="18" charset="0"/>
                <a:cs typeface="Times New Roman" pitchFamily="18" charset="0"/>
              </a:rPr>
              <a:t>қаулысымен бекітілді </a:t>
            </a:r>
            <a:endParaRPr kumimoji="0" lang="ru-RU" sz="3600" b="1" i="1"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539552" y="188640"/>
            <a:ext cx="7992888"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Өтініштерді қабылдау және мемлекеттік қызмет көрсету нәтижелерін беру </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көрсетілетін </a:t>
            </a:r>
            <a:r>
              <a:rPr kumimoji="0" lang="kk-KZ"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қызметті берушінің кеңсесі</a:t>
            </a: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арқылы жүзеге асырылады.</a:t>
            </a:r>
          </a:p>
          <a:p>
            <a:pPr marL="0" marR="0" lvl="0" indent="449263" algn="just" defTabSz="914400" rtl="0" eaLnBrk="1" fontAlgn="base" latinLnBrk="0" hangingPunct="1">
              <a:lnSpc>
                <a:spcPct val="100000"/>
              </a:lnSpc>
              <a:spcBef>
                <a:spcPct val="0"/>
              </a:spcBef>
              <a:spcAft>
                <a:spcPct val="0"/>
              </a:spcAft>
              <a:buClrTx/>
              <a:buSzTx/>
              <a:buFontTx/>
              <a:buNone/>
              <a:tabLst/>
            </a:pPr>
            <a:endPar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49263"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kk-KZ" dirty="0" smtClean="0">
                <a:latin typeface="Times New Roman" pitchFamily="18" charset="0"/>
                <a:ea typeface="Calibri" pitchFamily="34" charset="0"/>
                <a:cs typeface="Times New Roman" pitchFamily="18" charset="0"/>
              </a:rPr>
              <a:t>Мемлекеттік қызмет жеке тұлғаларға </a:t>
            </a:r>
            <a:r>
              <a:rPr lang="kk-KZ" b="1" dirty="0" smtClean="0">
                <a:latin typeface="Times New Roman" pitchFamily="18" charset="0"/>
                <a:ea typeface="Calibri" pitchFamily="34" charset="0"/>
                <a:cs typeface="Times New Roman" pitchFamily="18" charset="0"/>
              </a:rPr>
              <a:t>тегін</a:t>
            </a:r>
            <a:r>
              <a:rPr lang="kk-KZ" dirty="0" smtClean="0">
                <a:latin typeface="Times New Roman" pitchFamily="18" charset="0"/>
                <a:ea typeface="Calibri" pitchFamily="34" charset="0"/>
                <a:cs typeface="Times New Roman" pitchFamily="18" charset="0"/>
              </a:rPr>
              <a:t> көрсетіледі.</a:t>
            </a:r>
          </a:p>
          <a:p>
            <a:pPr marL="0" marR="0" lvl="0" indent="449263" algn="just" defTabSz="914400" rtl="0" eaLnBrk="1" fontAlgn="base" latinLnBrk="0" hangingPunct="1">
              <a:lnSpc>
                <a:spcPct val="100000"/>
              </a:lnSpc>
              <a:spcBef>
                <a:spcPct val="0"/>
              </a:spcBef>
              <a:spcAft>
                <a:spcPct val="0"/>
              </a:spcAft>
              <a:buClrTx/>
              <a:buSzTx/>
              <a:buFontTx/>
              <a:buNone/>
              <a:tabLst/>
            </a:pPr>
            <a:endParaRPr lang="kk-KZ" dirty="0" smtClean="0">
              <a:latin typeface="Times New Roman" pitchFamily="18" charset="0"/>
              <a:ea typeface="Calibri" pitchFamily="34" charset="0"/>
              <a:cs typeface="Times New Roman" pitchFamily="18" charset="0"/>
            </a:endParaRPr>
          </a:p>
          <a:p>
            <a:pPr marL="0" marR="0" lvl="0" indent="449263" algn="just" defTabSz="914400" rtl="0" eaLnBrk="1" fontAlgn="base" latinLnBrk="0" hangingPunct="1">
              <a:lnSpc>
                <a:spcPct val="100000"/>
              </a:lnSpc>
              <a:spcBef>
                <a:spcPct val="0"/>
              </a:spcBef>
              <a:spcAft>
                <a:spcPct val="0"/>
              </a:spcAft>
              <a:buClrTx/>
              <a:buSzTx/>
              <a:buFontTx/>
              <a:buNone/>
              <a:tabLst/>
            </a:pPr>
            <a:r>
              <a:rPr lang="kk-KZ" b="1" dirty="0" smtClean="0">
                <a:latin typeface="Times New Roman" pitchFamily="18" charset="0"/>
                <a:cs typeface="Times New Roman" pitchFamily="18" charset="0"/>
              </a:rPr>
              <a:t> Мемлекеттік қызмет көрсету нысаны: </a:t>
            </a:r>
            <a:r>
              <a:rPr lang="kk-KZ" dirty="0" smtClean="0">
                <a:latin typeface="Times New Roman" pitchFamily="18" charset="0"/>
                <a:cs typeface="Times New Roman" pitchFamily="18" charset="0"/>
              </a:rPr>
              <a:t>қағаз түрінде. </a:t>
            </a:r>
          </a:p>
          <a:p>
            <a:pPr marL="0" marR="0" lvl="0" indent="449263" algn="just" defTabSz="914400" rtl="0" eaLnBrk="1" fontAlgn="base" latinLnBrk="0" hangingPunct="1">
              <a:lnSpc>
                <a:spcPct val="100000"/>
              </a:lnSpc>
              <a:spcBef>
                <a:spcPct val="0"/>
              </a:spcBef>
              <a:spcAft>
                <a:spcPct val="0"/>
              </a:spcAft>
              <a:buClrTx/>
              <a:buSzTx/>
              <a:buFontTx/>
              <a:buNone/>
              <a:tabLst/>
            </a:pPr>
            <a:endParaRPr lang="kk-KZ" dirty="0" smtClean="0">
              <a:latin typeface="Times New Roman" pitchFamily="18" charset="0"/>
              <a:cs typeface="Times New Roman" pitchFamily="18" charset="0"/>
            </a:endParaRPr>
          </a:p>
          <a:p>
            <a:pPr marL="0" marR="0" lvl="0" indent="449263" algn="just" defTabSz="914400" rtl="0" eaLnBrk="1" fontAlgn="base" latinLnBrk="0" hangingPunct="1">
              <a:lnSpc>
                <a:spcPct val="100000"/>
              </a:lnSpc>
              <a:spcBef>
                <a:spcPct val="0"/>
              </a:spcBef>
              <a:spcAft>
                <a:spcPct val="0"/>
              </a:spcAft>
              <a:buClrTx/>
              <a:buSzTx/>
              <a:buFontTx/>
              <a:buNone/>
              <a:tabLst/>
            </a:pPr>
            <a:r>
              <a:rPr lang="kk-KZ" b="1" dirty="0" smtClean="0">
                <a:latin typeface="Times New Roman" pitchFamily="18" charset="0"/>
                <a:cs typeface="Times New Roman" pitchFamily="18" charset="0"/>
              </a:rPr>
              <a:t>Мемлекеттік қызмет көрсетудің нәтижесі: </a:t>
            </a:r>
            <a:r>
              <a:rPr lang="kk-KZ" dirty="0" smtClean="0">
                <a:latin typeface="Times New Roman" pitchFamily="18" charset="0"/>
                <a:cs typeface="Times New Roman" pitchFamily="18" charset="0"/>
              </a:rPr>
              <a:t>негізгі орта, жалпы орта білім беру ұйымдарында экстернат нысанында оқуға рұқсат беру немесе мемлекеттік қызметті көрсетуден бас тарту туралы дәлелді жауап. </a:t>
            </a:r>
          </a:p>
          <a:p>
            <a:pPr marL="0" marR="0" lvl="0" indent="449263" algn="just" defTabSz="914400" rtl="0" eaLnBrk="1" fontAlgn="base" latinLnBrk="0" hangingPunct="1">
              <a:lnSpc>
                <a:spcPct val="100000"/>
              </a:lnSpc>
              <a:spcBef>
                <a:spcPct val="0"/>
              </a:spcBef>
              <a:spcAft>
                <a:spcPct val="0"/>
              </a:spcAft>
              <a:buClrTx/>
              <a:buSzTx/>
              <a:buFontTx/>
              <a:buNone/>
              <a:tabLst/>
            </a:pP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138521" y="4149080"/>
            <a:ext cx="9005479" cy="193899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kk-KZ" sz="2000" b="1"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М</a:t>
            </a:r>
            <a:r>
              <a:rPr kumimoji="0" lang="kk-KZ" altLang="ko-KR" sz="2000" b="1" i="0" u="none" strike="noStrike" cap="none" normalizeH="0" baseline="0" dirty="0" smtClean="0">
                <a:ln>
                  <a:noFill/>
                </a:ln>
                <a:solidFill>
                  <a:schemeClr val="tx1"/>
                </a:solidFill>
                <a:effectLst/>
                <a:latin typeface="Times New Roman" pitchFamily="18" charset="0"/>
                <a:ea typeface="Batang" pitchFamily="18" charset="-127"/>
                <a:cs typeface="Times New Roman" pitchFamily="18" charset="0"/>
              </a:rPr>
              <a:t>емлекеттік қызмет көрсету процесіне қатысатын көрсетілетін</a:t>
            </a:r>
          </a:p>
          <a:p>
            <a:pPr marL="0" marR="0" lvl="0" indent="449263" algn="ctr" defTabSz="914400" rtl="0" eaLnBrk="1" fontAlgn="base" latinLnBrk="0" hangingPunct="1">
              <a:lnSpc>
                <a:spcPct val="100000"/>
              </a:lnSpc>
              <a:spcBef>
                <a:spcPct val="0"/>
              </a:spcBef>
              <a:spcAft>
                <a:spcPct val="0"/>
              </a:spcAft>
              <a:buClrTx/>
              <a:buSzTx/>
              <a:buFontTx/>
              <a:buNone/>
              <a:tabLst/>
            </a:pPr>
            <a:r>
              <a:rPr kumimoji="0" lang="kk-KZ" altLang="ko-KR" sz="2000" b="1" i="0" u="none" strike="noStrike" cap="none" normalizeH="0" baseline="0" dirty="0" smtClean="0">
                <a:ln>
                  <a:noFill/>
                </a:ln>
                <a:solidFill>
                  <a:schemeClr val="tx1"/>
                </a:solidFill>
                <a:effectLst/>
                <a:latin typeface="Times New Roman" pitchFamily="18" charset="0"/>
                <a:ea typeface="Batang" pitchFamily="18" charset="-127"/>
                <a:cs typeface="Times New Roman" pitchFamily="18" charset="0"/>
              </a:rPr>
              <a:t> қызметті  берушінің құрылымдық бөлімшелерінің (қызметкерлерінің)</a:t>
            </a:r>
          </a:p>
          <a:p>
            <a:pPr marL="0" marR="0" lvl="0" indent="449263" algn="ctr" defTabSz="914400" rtl="0" eaLnBrk="1" fontAlgn="base" latinLnBrk="0" hangingPunct="1">
              <a:lnSpc>
                <a:spcPct val="100000"/>
              </a:lnSpc>
              <a:spcBef>
                <a:spcPct val="0"/>
              </a:spcBef>
              <a:spcAft>
                <a:spcPct val="0"/>
              </a:spcAft>
              <a:buClrTx/>
              <a:buSzTx/>
              <a:buFontTx/>
              <a:buNone/>
              <a:tabLst/>
            </a:pPr>
            <a:r>
              <a:rPr kumimoji="0" lang="kk-KZ" altLang="ko-KR" sz="2000" b="1" i="0" u="none" strike="noStrike" cap="none" normalizeH="0" baseline="0" dirty="0" smtClean="0">
                <a:ln>
                  <a:noFill/>
                </a:ln>
                <a:solidFill>
                  <a:schemeClr val="tx1"/>
                </a:solidFill>
                <a:effectLst/>
                <a:latin typeface="Times New Roman" pitchFamily="18" charset="0"/>
                <a:ea typeface="Batang" pitchFamily="18" charset="-127"/>
                <a:cs typeface="Times New Roman" pitchFamily="18" charset="0"/>
              </a:rPr>
              <a:t> тізбесі</a:t>
            </a:r>
            <a:r>
              <a:rPr kumimoji="0" lang="kk-KZ" altLang="ko-KR" sz="2000" b="0" i="0" u="none" strike="noStrike" cap="none" normalizeH="0" baseline="0" dirty="0" smtClean="0">
                <a:ln>
                  <a:noFill/>
                </a:ln>
                <a:solidFill>
                  <a:schemeClr val="tx1"/>
                </a:solidFill>
                <a:effectLst/>
                <a:latin typeface="Times New Roman" pitchFamily="18" charset="0"/>
                <a:ea typeface="Batang" pitchFamily="18" charset="-127"/>
                <a:cs typeface="Times New Roman" pitchFamily="18" charset="0"/>
              </a:rPr>
              <a:t>:</a:t>
            </a:r>
          </a:p>
          <a:p>
            <a:pPr marL="0" marR="0" lvl="0" indent="449263" algn="just" defTabSz="914400" rtl="0" eaLnBrk="1" fontAlgn="base" latinLnBrk="0" hangingPunct="1">
              <a:lnSpc>
                <a:spcPct val="100000"/>
              </a:lnSpc>
              <a:spcBef>
                <a:spcPct val="0"/>
              </a:spcBef>
              <a:spcAft>
                <a:spcPct val="0"/>
              </a:spcAft>
              <a:buClrTx/>
              <a:buSzTx/>
              <a:tabLst/>
            </a:pPr>
            <a:r>
              <a:rPr kumimoji="0" lang="kk-KZ" altLang="ko-K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көрсетілетін қызметті берушінің кеңсе қызметкері;</a:t>
            </a:r>
          </a:p>
          <a:p>
            <a:pPr marL="0" marR="0" lvl="0" indent="449263" algn="just" defTabSz="914400" rtl="0" eaLnBrk="0" fontAlgn="base" latinLnBrk="0" hangingPunct="0">
              <a:lnSpc>
                <a:spcPct val="100000"/>
              </a:lnSpc>
              <a:spcBef>
                <a:spcPct val="0"/>
              </a:spcBef>
              <a:spcAft>
                <a:spcPct val="0"/>
              </a:spcAft>
              <a:buClrTx/>
              <a:buSzTx/>
              <a:tabLst/>
            </a:pPr>
            <a:r>
              <a:rPr kumimoji="0" lang="kk-KZ" altLang="ko-KR" sz="20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2) көрсетілетін қызметті берушінің басшысы; </a:t>
            </a: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kk-KZ" altLang="ko-KR" sz="20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3) көрсетілетін қызметті берушінің жауапты орындаушысы.</a:t>
            </a:r>
            <a:endParaRPr kumimoji="0" lang="kk-KZ" altLang="ko-KR"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Прямоугольник 7"/>
          <p:cNvSpPr/>
          <p:nvPr/>
        </p:nvSpPr>
        <p:spPr>
          <a:xfrm>
            <a:off x="683568" y="3140968"/>
            <a:ext cx="7704856" cy="923330"/>
          </a:xfrm>
          <a:prstGeom prst="rect">
            <a:avLst/>
          </a:prstGeom>
        </p:spPr>
        <p:txBody>
          <a:bodyPr wrap="square">
            <a:spAutoFit/>
          </a:bodyPr>
          <a:lstStyle/>
          <a:p>
            <a:pPr algn="just"/>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Мемлекеттік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көрсетілетін қызмет </a:t>
            </a:r>
            <a:r>
              <a:rPr lang="ru-RU" b="1" dirty="0" err="1" smtClean="0">
                <a:latin typeface="Times New Roman" pitchFamily="18" charset="0"/>
                <a:cs typeface="Times New Roman" pitchFamily="18" charset="0"/>
              </a:rPr>
              <a:t>алдын</a:t>
            </a:r>
            <a:r>
              <a:rPr lang="ru-RU" b="1" dirty="0" smtClean="0">
                <a:latin typeface="Times New Roman" pitchFamily="18" charset="0"/>
                <a:cs typeface="Times New Roman" pitchFamily="18" charset="0"/>
              </a:rPr>
              <a:t> ала </a:t>
            </a:r>
            <a:r>
              <a:rPr lang="ru-RU" b="1" dirty="0" err="1" smtClean="0">
                <a:latin typeface="Times New Roman" pitchFamily="18" charset="0"/>
                <a:cs typeface="Times New Roman" pitchFamily="18" charset="0"/>
              </a:rPr>
              <a:t>жазылусыз</a:t>
            </a:r>
            <a:r>
              <a:rPr lang="ru-RU" b="1"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және жеделдетілген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қызмет көрсетусіз </a:t>
            </a:r>
            <a:r>
              <a:rPr lang="ru-RU" b="1" dirty="0" err="1" smtClean="0">
                <a:latin typeface="Times New Roman" pitchFamily="18" charset="0"/>
                <a:cs typeface="Times New Roman" pitchFamily="18" charset="0"/>
              </a:rPr>
              <a:t>кезек</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күту тәртібімен </a:t>
            </a:r>
            <a:r>
              <a:rPr lang="ru-RU" dirty="0" err="1" smtClean="0">
                <a:latin typeface="Times New Roman" pitchFamily="18" charset="0"/>
                <a:cs typeface="Times New Roman" pitchFamily="18" charset="0"/>
              </a:rPr>
              <a:t>көрсетіледі</a:t>
            </a:r>
            <a:r>
              <a:rPr lang="ru-RU" dirty="0" smtClean="0">
                <a:latin typeface="Times New Roman" pitchFamily="18" charset="0"/>
                <a:cs typeface="Times New Roman" pitchFamily="18" charset="0"/>
              </a:rPr>
              <a:t>.</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323528" y="77144"/>
            <a:ext cx="8496944" cy="60631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endParaRPr kumimoji="0" lang="ru-RU" sz="2000" b="1"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pPr>
            <a:r>
              <a:rPr kumimoji="0" lang="ru-RU" sz="2000" b="1"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Мемлекеттік</a:t>
            </a:r>
            <a:r>
              <a:rPr kumimoji="0" lang="ru-RU" sz="2000" b="1"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1" i="1"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қызмет көрсету үшін қажетті құжаттардың тізбесі</a:t>
            </a:r>
            <a:r>
              <a:rPr kumimoji="0" lang="ru-RU" sz="2000" b="1"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p>
          <a:p>
            <a:pPr marL="0" marR="0" lvl="0" indent="0"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1)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көрсетілетін қызметті алушының </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экстернат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нысанында</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оқуға еркін</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нысанда</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жазылған өтініші</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p>
          <a:p>
            <a:pPr marL="0" marR="0" lvl="0" indent="0"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2)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дәрігерлік-консультативтік комиссияның қорытындысы</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p>
          <a:p>
            <a:pPr marL="0" marR="0" lvl="0" indent="0"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3)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білім</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алушының ата-анасының немесе</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оларды</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алмастыратын</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адамдардың уақытша  шетелде</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тұруы туралы</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анықтама</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шетелде</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оқитынын растайтын</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құжат </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қажет болған жағдайда</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p>
          <a:p>
            <a:pPr marL="0" marR="0" lvl="0" indent="0"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4)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көрсетілетін қызметті алушының соңғы оқыған сыныбындағы үлгерім табелінің көшірмесі</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p>
          <a:p>
            <a:pPr marL="0" marR="0" lvl="0" indent="0"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5)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көрсетілетін қызметті алушының туу</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туралы</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куәлігінің </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көрсетілетін қызметті алушының  жеке</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куәлігінің</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көшірмесі </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салыстыру</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үшін түпнұсқасы</a:t>
            </a:r>
            <a:r>
              <a:rPr kumimoji="0" lang="ru-RU"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sz="105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683568" y="795483"/>
            <a:ext cx="7923003"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kk-KZ"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Мемлекеттік қызмет көрсету процесінің құрамына кіретін әрбір рәсімнің  (іс-қимылдың) мазмұны, оның орындалу ұзақтығы:</a:t>
            </a: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ru-RU" sz="1000" b="1" i="1" u="none" strike="noStrike" cap="none" normalizeH="0" baseline="0" dirty="0" smtClean="0">
              <a:ln>
                <a:noFill/>
              </a:ln>
              <a:solidFill>
                <a:schemeClr val="tx1"/>
              </a:solidFill>
              <a:effectLst/>
              <a:latin typeface="Times New Roman" pitchFamily="18" charset="0"/>
              <a:cs typeface="Times New Roman" pitchFamily="18" charset="0"/>
            </a:endParaRPr>
          </a:p>
          <a:p>
            <a:pPr marL="0" lvl="1" algn="just" eaLnBrk="0" fontAlgn="base" hangingPunct="0">
              <a:spcAft>
                <a:spcPct val="0"/>
              </a:spcAft>
              <a:buFontTx/>
              <a:buAutoNum type="arabicParenR"/>
            </a:pPr>
            <a:r>
              <a:rPr kumimoji="0" lang="kk-KZ"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көрсетілетін қызметті берушінің кеңсе қызметкері қажетті құжаттар</a:t>
            </a:r>
            <a:r>
              <a:rPr lang="kk-KZ" sz="1600" dirty="0" smtClean="0">
                <a:latin typeface="Times New Roman" pitchFamily="18" charset="0"/>
                <a:ea typeface="Times New Roman" pitchFamily="18" charset="0"/>
                <a:cs typeface="Times New Roman" pitchFamily="18" charset="0"/>
              </a:rPr>
              <a:t> </a:t>
            </a:r>
            <a:r>
              <a:rPr kumimoji="0" lang="kk-KZ"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тапсырылған</a:t>
            </a:r>
            <a:r>
              <a:rPr kumimoji="0" lang="kk-KZ" sz="16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сәттен бастап </a:t>
            </a:r>
            <a:r>
              <a:rPr kumimoji="0" lang="kk-KZ"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15 (он бес) минут ішінде </a:t>
            </a:r>
            <a:r>
              <a:rPr kumimoji="0" lang="kk-KZ"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оларды қабылдауды, тіркеуді жүзеге асырады</a:t>
            </a:r>
            <a:r>
              <a:rPr kumimoji="0" lang="kk-KZ" sz="16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және көрсетілетін қызметті берушінің басшысына бұрыштама</a:t>
            </a:r>
            <a:r>
              <a:rPr kumimoji="0" lang="kk-KZ" sz="16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қоюға жолдайды;</a:t>
            </a:r>
          </a:p>
          <a:p>
            <a:pPr marL="0" lvl="1" algn="just" eaLnBrk="0" fontAlgn="base" hangingPunct="0">
              <a:spcAft>
                <a:spcPct val="0"/>
              </a:spcAft>
              <a:buFontTx/>
              <a:buAutoNum type="arabicParenR"/>
            </a:pPr>
            <a:endParaRPr lang="ru-RU" sz="900" dirty="0" smtClean="0">
              <a:latin typeface="Times New Roman" pitchFamily="18" charset="0"/>
              <a:cs typeface="Times New Roman" pitchFamily="18" charset="0"/>
            </a:endParaRPr>
          </a:p>
          <a:p>
            <a:pPr marL="0" lvl="1" algn="just" eaLnBrk="0" fontAlgn="base" hangingPunct="0">
              <a:spcAft>
                <a:spcPct val="0"/>
              </a:spcAft>
            </a:pPr>
            <a:r>
              <a:rPr kumimoji="0" lang="kk-KZ"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көрсетілетін қызметті берушінің басшысы </a:t>
            </a:r>
            <a:r>
              <a:rPr kumimoji="0" lang="kk-KZ"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(бір) жұмыс күн і</a:t>
            </a:r>
            <a:r>
              <a:rPr kumimoji="0" lang="kk-KZ"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шінде бұрыштама қояды, құжаттарды көрсетілетін қызметті берушінің жауапты 	орындаушысына жолдайды;</a:t>
            </a:r>
          </a:p>
          <a:p>
            <a:pPr marL="0" lvl="1" algn="just" eaLnBrk="0" fontAlgn="base" hangingPunct="0">
              <a:spcAft>
                <a:spcPct val="0"/>
              </a:spcAft>
            </a:pPr>
            <a:endParaRPr lang="ru-RU" sz="900" dirty="0" smtClean="0">
              <a:latin typeface="Times New Roman" pitchFamily="18" charset="0"/>
              <a:cs typeface="Times New Roman" pitchFamily="18" charset="0"/>
            </a:endParaRPr>
          </a:p>
          <a:p>
            <a:pPr marL="0" lvl="1" algn="just" eaLnBrk="0" fontAlgn="base" hangingPunct="0">
              <a:spcAft>
                <a:spcPct val="0"/>
              </a:spcAft>
            </a:pPr>
            <a:r>
              <a:rPr kumimoji="0" lang="kk-KZ"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көрсетілетін қызметті берушінің жауапты орындаушысы </a:t>
            </a:r>
            <a:r>
              <a:rPr kumimoji="0" lang="kk-KZ"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13 (он үш) жұмыс күн ішінде </a:t>
            </a:r>
            <a:r>
              <a:rPr kumimoji="0" lang="kk-KZ"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келіп түскен құжаттарды қарайды, бұйрықты немесе бас тарту туралы дәлелді жауапты дайындайды</a:t>
            </a:r>
            <a:r>
              <a:rPr kumimoji="0" lang="kk-K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және көрсетілетін қызметті берушінің басшысына қол қоюға жолдайды</a:t>
            </a:r>
            <a:r>
              <a:rPr kumimoji="0" lang="kk-KZ"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a:t>
            </a:r>
          </a:p>
          <a:p>
            <a:pPr marL="0" lvl="1" algn="just" eaLnBrk="0" fontAlgn="base" hangingPunct="0">
              <a:spcAft>
                <a:spcPct val="0"/>
              </a:spcAft>
            </a:pPr>
            <a:endParaRPr lang="ru-RU" sz="900" dirty="0" smtClean="0">
              <a:latin typeface="Times New Roman" pitchFamily="18" charset="0"/>
              <a:cs typeface="Times New Roman" pitchFamily="18" charset="0"/>
            </a:endParaRPr>
          </a:p>
          <a:p>
            <a:pPr marL="0" lvl="1" algn="just" eaLnBrk="0" fontAlgn="base" hangingPunct="0">
              <a:spcAft>
                <a:spcPct val="0"/>
              </a:spcAft>
            </a:pPr>
            <a:r>
              <a:rPr kumimoji="0" lang="kk-KZ"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4) </a:t>
            </a:r>
            <a:r>
              <a:rPr kumimoji="0" lang="kk-KZ"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көрсетілетін қызметті берушінің басшысы </a:t>
            </a:r>
            <a:r>
              <a:rPr kumimoji="0" lang="kk-KZ"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(бір) жұмыс күн ішінде </a:t>
            </a:r>
            <a:r>
              <a:rPr kumimoji="0" lang="kk-KZ"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бұйрыққа немесе </a:t>
            </a:r>
            <a:r>
              <a:rPr kumimoji="0" lang="kk-KZ"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бас тарту туралы дәлелді жауапқа </a:t>
            </a:r>
            <a:r>
              <a:rPr kumimoji="0" lang="kk-KZ"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қол қояды және кеңсеге жібереді</a:t>
            </a:r>
            <a:r>
              <a:rPr kumimoji="0" lang="kk-KZ"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p>
          <a:p>
            <a:pPr marL="0" lvl="1" algn="just" eaLnBrk="0" fontAlgn="base" hangingPunct="0">
              <a:spcAft>
                <a:spcPct val="0"/>
              </a:spcAft>
            </a:pPr>
            <a:endParaRPr lang="ru-RU" sz="900" dirty="0" smtClean="0">
              <a:latin typeface="Times New Roman" pitchFamily="18" charset="0"/>
              <a:cs typeface="Times New Roman" pitchFamily="18" charset="0"/>
            </a:endParaRPr>
          </a:p>
          <a:p>
            <a:pPr marL="0" lvl="1" algn="just" eaLnBrk="0" fontAlgn="base" hangingPunct="0">
              <a:spcAft>
                <a:spcPct val="0"/>
              </a:spcAft>
            </a:pPr>
            <a:r>
              <a:rPr kumimoji="0" lang="kk-KZ" sz="1600" b="0" i="0" u="none" strike="noStrike" cap="none" normalizeH="0" baseline="0" dirty="0" smtClean="0">
                <a:ln>
                  <a:noFill/>
                </a:ln>
                <a:solidFill>
                  <a:srgbClr val="0D0D0D"/>
                </a:solidFill>
                <a:effectLst/>
                <a:latin typeface="Times New Roman" pitchFamily="18" charset="0"/>
                <a:ea typeface="Times New Roman" pitchFamily="18" charset="0"/>
                <a:cs typeface="Times New Roman" pitchFamily="18" charset="0"/>
              </a:rPr>
              <a:t>5) </a:t>
            </a:r>
            <a:r>
              <a:rPr kumimoji="0" lang="kk-KZ"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көрсетілетін қызметті берушінің кеңсе қызметкері </a:t>
            </a:r>
            <a:r>
              <a:rPr kumimoji="0" lang="kk-KZ"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15 (он бес) минут ішінде </a:t>
            </a:r>
            <a:r>
              <a:rPr kumimoji="0" lang="kk-KZ"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мемлекеттік қызмет көрсетудің дайын нәтижесін көрсетілетін қызметті алушыға береді.</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403648" y="455766"/>
            <a:ext cx="6626684"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altLang="ko-KR" sz="1600" b="1" i="0" u="none" strike="noStrike" cap="none" normalizeH="0" baseline="0" dirty="0" smtClean="0">
                <a:ln>
                  <a:noFill/>
                </a:ln>
                <a:solidFill>
                  <a:schemeClr val="tx1"/>
                </a:solidFill>
                <a:effectLst/>
                <a:latin typeface="Times New Roman" pitchFamily="18" charset="0"/>
                <a:ea typeface="Batang" pitchFamily="18" charset="-127"/>
                <a:cs typeface="Times New Roman" pitchFamily="18" charset="0"/>
              </a:rPr>
              <a:t>Көрсетілетін қызметті берушінің құрылымдық бөлімшелері (қызметкерлері) арасындағы рәсімдердің (іс-қимылдардың) реттілігін сипаттаудың блок-схемасы</a:t>
            </a:r>
            <a:endParaRPr kumimoji="0" lang="kk-KZ" altLang="ko-K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26" name="Rectangle 2"/>
          <p:cNvSpPr>
            <a:spLocks noChangeArrowheads="1"/>
          </p:cNvSpPr>
          <p:nvPr/>
        </p:nvSpPr>
        <p:spPr bwMode="auto">
          <a:xfrm>
            <a:off x="1259632" y="1556792"/>
            <a:ext cx="1833562" cy="21602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kk-KZ" sz="1100" b="0" i="0" u="none" strike="noStrike" cap="none" normalizeH="0" baseline="0" smtClean="0">
                <a:ln>
                  <a:noFill/>
                </a:ln>
                <a:solidFill>
                  <a:schemeClr val="tx1"/>
                </a:solidFill>
                <a:effectLst/>
                <a:latin typeface="Times New Roman" pitchFamily="18" charset="0"/>
                <a:cs typeface="Times New Roman" pitchFamily="18" charset="0"/>
              </a:rPr>
              <a:t>Көрсетілетін қызметті берушінің кеңсе қызметкері қажетті құжаттар тапсырылған сәттен бастап 15 (он бес) минут ішінде оларды қабылдауды, тіркеуді жүзеге асырады және көрсетілетін қызметті берушінің басшысына бұрыштама қоюға жолдайды</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027" name="Rectangle 3"/>
          <p:cNvSpPr>
            <a:spLocks noChangeArrowheads="1"/>
          </p:cNvSpPr>
          <p:nvPr/>
        </p:nvSpPr>
        <p:spPr bwMode="auto">
          <a:xfrm>
            <a:off x="1259632" y="4365104"/>
            <a:ext cx="1857375" cy="15841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kk-KZ" sz="1100" b="0" i="0" u="none" strike="noStrike" cap="none" normalizeH="0" baseline="0" smtClean="0">
                <a:ln>
                  <a:noFill/>
                </a:ln>
                <a:solidFill>
                  <a:schemeClr val="tx1"/>
                </a:solidFill>
                <a:effectLst/>
                <a:latin typeface="Times New Roman" pitchFamily="18" charset="0"/>
                <a:cs typeface="Times New Roman" pitchFamily="18" charset="0"/>
              </a:rPr>
              <a:t>Көрсетілетін қызметті берушінің басшысы 1 (бір) жұмыс күн ішінде бұрыштама қояды және құжаттарды көрсетілетін қызметті берушінің жауапты орындаушысына жолдайды</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028" name="Rectangle 4"/>
          <p:cNvSpPr>
            <a:spLocks noChangeArrowheads="1"/>
          </p:cNvSpPr>
          <p:nvPr/>
        </p:nvSpPr>
        <p:spPr bwMode="auto">
          <a:xfrm>
            <a:off x="3635896" y="4365104"/>
            <a:ext cx="2184400" cy="156892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kk-KZ" sz="1100" b="0" i="0" u="none" strike="noStrike" cap="none" normalizeH="0" baseline="0" dirty="0" smtClean="0">
                <a:ln>
                  <a:noFill/>
                </a:ln>
                <a:solidFill>
                  <a:schemeClr val="tx1"/>
                </a:solidFill>
                <a:effectLst/>
                <a:latin typeface="Times New Roman" pitchFamily="18" charset="0"/>
                <a:cs typeface="Times New Roman" pitchFamily="18" charset="0"/>
              </a:rPr>
              <a:t>Көрсетілетін қызметті берушінің жауапты орындаушысы 13 (он үш) жұмыс күн ішінде келіп түскен құжаттарды қарайды, бұйрықты немесе бас тарту туралы дәлелді жауапты дайындайды және көрсетілетін қызметті берушінің басшысына қол қоюға жолдайды</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29" name="Rectangle 5"/>
          <p:cNvSpPr>
            <a:spLocks noChangeArrowheads="1"/>
          </p:cNvSpPr>
          <p:nvPr/>
        </p:nvSpPr>
        <p:spPr bwMode="auto">
          <a:xfrm>
            <a:off x="6372200" y="4365104"/>
            <a:ext cx="1760091" cy="129614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kk-KZ" sz="1100" b="0" i="0" u="none" strike="noStrike" cap="none" normalizeH="0" baseline="0" dirty="0" smtClean="0">
                <a:ln>
                  <a:noFill/>
                </a:ln>
                <a:solidFill>
                  <a:schemeClr val="tx1"/>
                </a:solidFill>
                <a:effectLst/>
                <a:latin typeface="Times New Roman" pitchFamily="18" charset="0"/>
                <a:cs typeface="Times New Roman" pitchFamily="18" charset="0"/>
              </a:rPr>
              <a:t>Көрсетілетін қызметті берушінің басшысы 1 (бір) жұмыс күн ішінде </a:t>
            </a:r>
            <a:r>
              <a:rPr kumimoji="0" lang="kk-KZ" sz="1100" b="0" i="0" u="none" strike="noStrike" cap="none" normalizeH="0" baseline="0" dirty="0" smtClean="0">
                <a:ln>
                  <a:noFill/>
                </a:ln>
                <a:solidFill>
                  <a:srgbClr val="0D0D0D"/>
                </a:solidFill>
                <a:effectLst/>
                <a:latin typeface="Times New Roman" pitchFamily="18" charset="0"/>
                <a:cs typeface="Times New Roman" pitchFamily="18" charset="0"/>
              </a:rPr>
              <a:t>бұйрыққа немесе </a:t>
            </a:r>
            <a:r>
              <a:rPr kumimoji="0" lang="kk-KZ" sz="1100" b="0" i="0" u="none" strike="noStrike" cap="none" normalizeH="0" baseline="0" dirty="0" smtClean="0">
                <a:ln>
                  <a:noFill/>
                </a:ln>
                <a:solidFill>
                  <a:schemeClr val="tx1"/>
                </a:solidFill>
                <a:effectLst/>
                <a:latin typeface="Times New Roman" pitchFamily="18" charset="0"/>
                <a:cs typeface="Times New Roman" pitchFamily="18" charset="0"/>
              </a:rPr>
              <a:t>бас тарту туралы дәлелді жауапқа </a:t>
            </a:r>
            <a:r>
              <a:rPr kumimoji="0" lang="kk-KZ" sz="1100" b="0" i="0" u="none" strike="noStrike" cap="none" normalizeH="0" baseline="0" dirty="0" smtClean="0">
                <a:ln>
                  <a:noFill/>
                </a:ln>
                <a:solidFill>
                  <a:srgbClr val="0D0D0D"/>
                </a:solidFill>
                <a:effectLst/>
                <a:latin typeface="Times New Roman" pitchFamily="18" charset="0"/>
                <a:cs typeface="Times New Roman" pitchFamily="18" charset="0"/>
              </a:rPr>
              <a:t>қол қояды және кеңсеге жібереді</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30" name="Rectangle 6"/>
          <p:cNvSpPr>
            <a:spLocks noChangeArrowheads="1"/>
          </p:cNvSpPr>
          <p:nvPr/>
        </p:nvSpPr>
        <p:spPr bwMode="auto">
          <a:xfrm>
            <a:off x="6156176" y="1844824"/>
            <a:ext cx="1924050" cy="136815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kk-KZ" sz="1100" b="0" i="0" u="none" strike="noStrike" cap="none" normalizeH="0" baseline="0" smtClean="0">
                <a:ln>
                  <a:noFill/>
                </a:ln>
                <a:solidFill>
                  <a:schemeClr val="tx1"/>
                </a:solidFill>
                <a:effectLst/>
                <a:latin typeface="Times New Roman" pitchFamily="18" charset="0"/>
                <a:cs typeface="Times New Roman" pitchFamily="18" charset="0"/>
              </a:rPr>
              <a:t>Көрсетілетін қызметті берушінің кеңсе қызметкері 15 (он бес) минут ішінде мемлекеттік қызмет көрсетудің дайын нәтижесін көрсетілетін қызметті алушыға береді</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031" name="Oval 7"/>
          <p:cNvSpPr>
            <a:spLocks noChangeArrowheads="1"/>
          </p:cNvSpPr>
          <p:nvPr/>
        </p:nvSpPr>
        <p:spPr bwMode="auto">
          <a:xfrm>
            <a:off x="3707904" y="1988840"/>
            <a:ext cx="1785938" cy="18034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ru-RU" sz="1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ru-RU" sz="1200" i="0" u="none" strike="noStrike" cap="none" normalizeH="0" baseline="0" dirty="0" err="1" smtClean="0">
                <a:ln>
                  <a:noFill/>
                </a:ln>
                <a:solidFill>
                  <a:schemeClr val="tx1"/>
                </a:solidFill>
                <a:effectLst/>
                <a:latin typeface="Times New Roman" pitchFamily="18" charset="0"/>
                <a:cs typeface="Times New Roman" pitchFamily="18" charset="0"/>
              </a:rPr>
              <a:t>Көрсетілетін</a:t>
            </a:r>
            <a:r>
              <a:rPr kumimoji="0" lang="ru-RU" sz="1400" i="0" u="none" strike="noStrike" cap="none" normalizeH="0" baseline="0" dirty="0" err="1" smtClean="0">
                <a:ln>
                  <a:noFill/>
                </a:ln>
                <a:solidFill>
                  <a:schemeClr val="tx1"/>
                </a:solidFill>
                <a:effectLst/>
                <a:latin typeface="Times New Roman" pitchFamily="18" charset="0"/>
                <a:cs typeface="Times New Roman" pitchFamily="18" charset="0"/>
              </a:rPr>
              <a:t> </a:t>
            </a:r>
            <a:r>
              <a:rPr kumimoji="0" lang="ru-RU" sz="1200" i="0" u="none" strike="noStrike" cap="none" normalizeH="0" baseline="0" dirty="0" err="1" smtClean="0">
                <a:ln>
                  <a:noFill/>
                </a:ln>
                <a:solidFill>
                  <a:schemeClr val="tx1"/>
                </a:solidFill>
                <a:effectLst/>
                <a:latin typeface="Times New Roman" pitchFamily="18" charset="0"/>
                <a:cs typeface="Times New Roman" pitchFamily="18" charset="0"/>
              </a:rPr>
              <a:t>қызметті алушы</a:t>
            </a:r>
            <a:endParaRPr kumimoji="0" lang="ru-RU" sz="240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4" name="Прямая со стрелкой 13"/>
          <p:cNvCxnSpPr/>
          <p:nvPr/>
        </p:nvCxnSpPr>
        <p:spPr>
          <a:xfrm flipH="1">
            <a:off x="3203848" y="2708920"/>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a:stCxn id="1026" idx="2"/>
            <a:endCxn id="1027" idx="0"/>
          </p:cNvCxnSpPr>
          <p:nvPr/>
        </p:nvCxnSpPr>
        <p:spPr>
          <a:xfrm>
            <a:off x="2176413" y="3717032"/>
            <a:ext cx="11907"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p:nvPr/>
        </p:nvCxnSpPr>
        <p:spPr>
          <a:xfrm>
            <a:off x="3203848" y="5013176"/>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a:off x="5940152" y="4941168"/>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flipV="1">
            <a:off x="7164288" y="3356992"/>
            <a:ext cx="0"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flipH="1">
            <a:off x="5580112" y="2708920"/>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92" name="Rectangle 56"/>
          <p:cNvSpPr>
            <a:spLocks noChangeArrowheads="1"/>
          </p:cNvSpPr>
          <p:nvPr/>
        </p:nvSpPr>
        <p:spPr bwMode="auto">
          <a:xfrm>
            <a:off x="827584" y="342528"/>
            <a:ext cx="7632848"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11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1400" b="1" i="1"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«Негізгі орта, жалпы орта білім беру ұйымдарында экстернат нысанында оқытуға рұқсат беру» мемлекеттік қызметін көрсетудің бизнес-процестерінің анықтамалығы </a:t>
            </a:r>
            <a:endParaRPr kumimoji="0" lang="ru-RU" sz="2800" b="1" i="1"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4393" name="AutoShape 57"/>
          <p:cNvSpPr>
            <a:spLocks noChangeArrowheads="1"/>
          </p:cNvSpPr>
          <p:nvPr/>
        </p:nvSpPr>
        <p:spPr bwMode="auto">
          <a:xfrm>
            <a:off x="611560" y="980728"/>
            <a:ext cx="1049338" cy="698500"/>
          </a:xfrm>
          <a:prstGeom prst="roundRect">
            <a:avLst>
              <a:gd name="adj" fmla="val 16667"/>
            </a:avLst>
          </a:prstGeom>
          <a:solidFill>
            <a:srgbClr val="4F81BD">
              <a:alpha val="50195"/>
            </a:srgbClr>
          </a:solidFill>
          <a:ln w="127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u-RU" sz="1100" b="0" i="0" u="none" strike="noStrike" cap="none" normalizeH="0" baseline="0" smtClean="0">
                <a:ln>
                  <a:noFill/>
                </a:ln>
                <a:solidFill>
                  <a:srgbClr val="000000"/>
                </a:solidFill>
                <a:effectLst/>
                <a:latin typeface="Times New Roman" pitchFamily="18" charset="0"/>
                <a:cs typeface="Times New Roman" pitchFamily="18" charset="0"/>
              </a:rPr>
              <a:t>Көрсетілетін қызметті алушы</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4394" name="AutoShape 58"/>
          <p:cNvSpPr>
            <a:spLocks noChangeArrowheads="1"/>
          </p:cNvSpPr>
          <p:nvPr/>
        </p:nvSpPr>
        <p:spPr bwMode="auto">
          <a:xfrm>
            <a:off x="1691680" y="980728"/>
            <a:ext cx="2160240" cy="698500"/>
          </a:xfrm>
          <a:prstGeom prst="roundRect">
            <a:avLst>
              <a:gd name="adj" fmla="val 16667"/>
            </a:avLst>
          </a:prstGeom>
          <a:solidFill>
            <a:srgbClr val="4F81BD">
              <a:alpha val="50195"/>
            </a:srgbClr>
          </a:solidFill>
          <a:ln w="127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u-RU" sz="1100" b="0" i="0" u="none" strike="noStrike" cap="none" normalizeH="0" baseline="0" dirty="0" err="1" smtClean="0">
                <a:ln>
                  <a:noFill/>
                </a:ln>
                <a:solidFill>
                  <a:schemeClr val="tx1"/>
                </a:solidFill>
                <a:effectLst/>
                <a:latin typeface="Times New Roman" pitchFamily="18" charset="0"/>
                <a:cs typeface="Times New Roman" pitchFamily="18" charset="0"/>
              </a:rPr>
              <a:t>Көрсетілетін қызметті берушінің кеңсе қызметкері</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4395" name="AutoShape 59"/>
          <p:cNvSpPr>
            <a:spLocks noChangeArrowheads="1"/>
          </p:cNvSpPr>
          <p:nvPr/>
        </p:nvSpPr>
        <p:spPr bwMode="auto">
          <a:xfrm>
            <a:off x="3851920" y="980728"/>
            <a:ext cx="2232248" cy="712788"/>
          </a:xfrm>
          <a:prstGeom prst="roundRect">
            <a:avLst>
              <a:gd name="adj" fmla="val 16667"/>
            </a:avLst>
          </a:prstGeom>
          <a:solidFill>
            <a:srgbClr val="4F81BD">
              <a:alpha val="50195"/>
            </a:srgbClr>
          </a:solidFill>
          <a:ln w="127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Көрсетілетін қызметті берушінің басшысы</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4396" name="AutoShape 60"/>
          <p:cNvSpPr>
            <a:spLocks noChangeArrowheads="1"/>
          </p:cNvSpPr>
          <p:nvPr/>
        </p:nvSpPr>
        <p:spPr bwMode="auto">
          <a:xfrm>
            <a:off x="6084168" y="980728"/>
            <a:ext cx="2232248" cy="712788"/>
          </a:xfrm>
          <a:prstGeom prst="roundRect">
            <a:avLst>
              <a:gd name="adj" fmla="val 16667"/>
            </a:avLst>
          </a:prstGeom>
          <a:solidFill>
            <a:srgbClr val="4F81BD">
              <a:alpha val="50195"/>
            </a:srgbClr>
          </a:solidFill>
          <a:ln w="127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Көрсетілетін қызметті берушінің жауапты орындаушысы</a:t>
            </a: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4397" name="AutoShape 61"/>
          <p:cNvSpPr>
            <a:spLocks noChangeArrowheads="1"/>
          </p:cNvSpPr>
          <p:nvPr/>
        </p:nvSpPr>
        <p:spPr bwMode="auto">
          <a:xfrm>
            <a:off x="611560" y="1700808"/>
            <a:ext cx="987425" cy="4104456"/>
          </a:xfrm>
          <a:prstGeom prst="roundRect">
            <a:avLst>
              <a:gd name="adj" fmla="val 16667"/>
            </a:avLst>
          </a:prstGeom>
          <a:solidFill>
            <a:srgbClr val="FFFFFF">
              <a:alpha val="10196"/>
            </a:srgbClr>
          </a:solidFill>
          <a:ln w="127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ru-RU" sz="11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ru-RU" sz="11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ru-RU" sz="1100" b="0" i="0" u="none" strike="noStrike" cap="none" normalizeH="0" baseline="0" smtClean="0">
                <a:ln>
                  <a:noFill/>
                </a:ln>
                <a:solidFill>
                  <a:schemeClr val="tx1"/>
                </a:solidFill>
                <a:effectLst/>
                <a:latin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ru-RU" sz="11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ru-RU" sz="11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ru-RU" sz="11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ru-RU" sz="11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ru-RU" sz="11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4398" name="AutoShape 62"/>
          <p:cNvSpPr>
            <a:spLocks noChangeArrowheads="1"/>
          </p:cNvSpPr>
          <p:nvPr/>
        </p:nvSpPr>
        <p:spPr bwMode="auto">
          <a:xfrm>
            <a:off x="6084168" y="1700808"/>
            <a:ext cx="2304256" cy="4248472"/>
          </a:xfrm>
          <a:prstGeom prst="roundRect">
            <a:avLst>
              <a:gd name="adj" fmla="val 16667"/>
            </a:avLst>
          </a:prstGeom>
          <a:noFill/>
          <a:ln w="127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4399" name="Скругленный прямоугольник 17"/>
          <p:cNvSpPr>
            <a:spLocks noChangeArrowheads="1"/>
          </p:cNvSpPr>
          <p:nvPr/>
        </p:nvSpPr>
        <p:spPr bwMode="auto">
          <a:xfrm>
            <a:off x="1619672" y="1700808"/>
            <a:ext cx="2232248" cy="4248472"/>
          </a:xfrm>
          <a:prstGeom prst="roundRect">
            <a:avLst>
              <a:gd name="adj" fmla="val 16667"/>
            </a:avLst>
          </a:prstGeom>
          <a:solidFill>
            <a:srgbClr val="FFFFFF">
              <a:alpha val="20000"/>
            </a:srgbClr>
          </a:solidFill>
          <a:ln w="127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4400" name="AutoShape 64"/>
          <p:cNvSpPr>
            <a:spLocks noChangeArrowheads="1"/>
          </p:cNvSpPr>
          <p:nvPr/>
        </p:nvSpPr>
        <p:spPr bwMode="auto">
          <a:xfrm>
            <a:off x="3851920" y="1700808"/>
            <a:ext cx="2232248" cy="4248472"/>
          </a:xfrm>
          <a:prstGeom prst="roundRect">
            <a:avLst>
              <a:gd name="adj" fmla="val 16667"/>
            </a:avLst>
          </a:prstGeom>
          <a:noFill/>
          <a:ln w="127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4401" name="AutoShape 65"/>
          <p:cNvSpPr>
            <a:spLocks noChangeArrowheads="1"/>
          </p:cNvSpPr>
          <p:nvPr/>
        </p:nvSpPr>
        <p:spPr bwMode="auto">
          <a:xfrm>
            <a:off x="827584" y="1916832"/>
            <a:ext cx="565150" cy="781050"/>
          </a:xfrm>
          <a:prstGeom prst="roundRect">
            <a:avLst>
              <a:gd name="adj" fmla="val 16667"/>
            </a:avLst>
          </a:prstGeom>
          <a:solidFill>
            <a:srgbClr val="31849B"/>
          </a:solidFill>
          <a:ln w="9525">
            <a:noFill/>
            <a:round/>
            <a:headEnd/>
            <a:tailEn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14402" name="AutoShape 66"/>
          <p:cNvSpPr>
            <a:spLocks noChangeArrowheads="1"/>
          </p:cNvSpPr>
          <p:nvPr/>
        </p:nvSpPr>
        <p:spPr bwMode="auto">
          <a:xfrm>
            <a:off x="827584" y="4149080"/>
            <a:ext cx="600075" cy="1357759"/>
          </a:xfrm>
          <a:prstGeom prst="roundRect">
            <a:avLst>
              <a:gd name="adj" fmla="val 16667"/>
            </a:avLst>
          </a:prstGeom>
          <a:solidFill>
            <a:srgbClr val="31849B"/>
          </a:solidFill>
          <a:ln w="9525">
            <a:noFill/>
            <a:round/>
            <a:headEnd/>
            <a:tailEnd/>
          </a:ln>
        </p:spPr>
        <p:txBody>
          <a:bodyPr vert="horz" wrap="square" lIns="91440" tIns="45720" rIns="91440" bIns="45720" numCol="1" anchor="t" anchorCtr="0" compatLnSpc="1">
            <a:prstTxWarp prst="textNoShape">
              <a:avLst/>
            </a:prstTxWarp>
          </a:bodyPr>
          <a:lstStyle/>
          <a:p>
            <a:endParaRPr lang="ru-RU">
              <a:latin typeface="Times New Roman" pitchFamily="18" charset="0"/>
              <a:cs typeface="Times New Roman" pitchFamily="18" charset="0"/>
            </a:endParaRPr>
          </a:p>
        </p:txBody>
      </p:sp>
      <p:sp>
        <p:nvSpPr>
          <p:cNvPr id="14403" name="Rectangle 67"/>
          <p:cNvSpPr>
            <a:spLocks noChangeArrowheads="1"/>
          </p:cNvSpPr>
          <p:nvPr/>
        </p:nvSpPr>
        <p:spPr bwMode="auto">
          <a:xfrm>
            <a:off x="1691680" y="1844824"/>
            <a:ext cx="2016224" cy="1584176"/>
          </a:xfrm>
          <a:prstGeom prst="rect">
            <a:avLst/>
          </a:prstGeom>
          <a:noFill/>
          <a:ln w="19050">
            <a:solidFill>
              <a:srgbClr val="31849B"/>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kk-KZ" sz="1100" b="0" i="0" u="none" strike="noStrike" cap="none" normalizeH="0" baseline="0" dirty="0" smtClean="0">
                <a:ln>
                  <a:noFill/>
                </a:ln>
                <a:solidFill>
                  <a:schemeClr val="tx1"/>
                </a:solidFill>
                <a:effectLst/>
                <a:latin typeface="Times New Roman" pitchFamily="18" charset="0"/>
                <a:cs typeface="Times New Roman" pitchFamily="18" charset="0"/>
              </a:rPr>
              <a:t>Қажетті құжаттар тапсырылған сәттен бастап оларды қабылдауды, тіркеуді жүзеге асырады және көрсетілетін қызметті берушінің басшысына</a:t>
            </a:r>
            <a:r>
              <a:rPr kumimoji="0" lang="kk-KZ" sz="1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kk-KZ" sz="1100" b="0" i="0" u="none" strike="noStrike" cap="none" normalizeH="0" baseline="0" dirty="0" smtClean="0">
                <a:ln>
                  <a:noFill/>
                </a:ln>
                <a:solidFill>
                  <a:schemeClr val="tx1"/>
                </a:solidFill>
                <a:effectLst/>
                <a:latin typeface="Times New Roman" pitchFamily="18" charset="0"/>
                <a:cs typeface="Times New Roman" pitchFamily="18" charset="0"/>
              </a:rPr>
              <a:t>бұрыштама қоюға</a:t>
            </a:r>
            <a:r>
              <a:rPr kumimoji="0" lang="kk-KZ" sz="1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kk-KZ" sz="1100" b="0" i="0" u="none" strike="noStrike" cap="none" normalizeH="0" baseline="0" dirty="0" smtClean="0">
                <a:ln>
                  <a:noFill/>
                </a:ln>
                <a:solidFill>
                  <a:schemeClr val="tx1"/>
                </a:solidFill>
                <a:effectLst/>
                <a:latin typeface="Times New Roman" pitchFamily="18" charset="0"/>
                <a:cs typeface="Times New Roman" pitchFamily="18" charset="0"/>
              </a:rPr>
              <a:t>жолдайды</a:t>
            </a:r>
            <a:endParaRPr kumimoji="0" lang="ru-RU"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4404" name="Rectangle 116"/>
          <p:cNvSpPr>
            <a:spLocks noChangeArrowheads="1"/>
          </p:cNvSpPr>
          <p:nvPr/>
        </p:nvSpPr>
        <p:spPr bwMode="auto">
          <a:xfrm>
            <a:off x="1763688" y="4293096"/>
            <a:ext cx="1944216" cy="1089025"/>
          </a:xfrm>
          <a:prstGeom prst="rect">
            <a:avLst/>
          </a:prstGeom>
          <a:noFill/>
          <a:ln w="19050">
            <a:solidFill>
              <a:srgbClr val="31849B"/>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kk-KZ" sz="1100" b="0" i="0" u="none" strike="noStrike" cap="none" normalizeH="0" baseline="0" dirty="0" smtClean="0">
                <a:ln>
                  <a:noFill/>
                </a:ln>
                <a:solidFill>
                  <a:schemeClr val="tx1"/>
                </a:solidFill>
                <a:effectLst/>
                <a:latin typeface="Times New Roman" pitchFamily="18" charset="0"/>
                <a:cs typeface="Times New Roman" pitchFamily="18" charset="0"/>
              </a:rPr>
              <a:t>Мемлекеттік қызмет көрсетудің дайын</a:t>
            </a:r>
            <a:r>
              <a:rPr kumimoji="0" lang="kk-KZ" sz="1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kk-KZ" sz="1100" b="0" i="0" u="none" strike="noStrike" cap="none" normalizeH="0" baseline="0" dirty="0" smtClean="0">
                <a:ln>
                  <a:noFill/>
                </a:ln>
                <a:solidFill>
                  <a:schemeClr val="tx1"/>
                </a:solidFill>
                <a:effectLst/>
                <a:latin typeface="Times New Roman" pitchFamily="18" charset="0"/>
                <a:cs typeface="Times New Roman" pitchFamily="18" charset="0"/>
              </a:rPr>
              <a:t>нәтижесін көрсетілетін қызметті алушыға береді</a:t>
            </a:r>
            <a:endParaRPr kumimoji="0" lang="ru-RU"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4405" name="Выноска 2 (с границей) 54"/>
          <p:cNvSpPr>
            <a:spLocks/>
          </p:cNvSpPr>
          <p:nvPr/>
        </p:nvSpPr>
        <p:spPr bwMode="auto">
          <a:xfrm>
            <a:off x="2267744" y="3429000"/>
            <a:ext cx="1089025" cy="511175"/>
          </a:xfrm>
          <a:prstGeom prst="accentCallout2">
            <a:avLst>
              <a:gd name="adj1" fmla="val 22389"/>
              <a:gd name="adj2" fmla="val -6995"/>
              <a:gd name="adj3" fmla="val 22389"/>
              <a:gd name="adj4" fmla="val -17144"/>
              <a:gd name="adj5" fmla="val 1741"/>
              <a:gd name="adj6" fmla="val -20991"/>
            </a:avLst>
          </a:prstGeom>
          <a:noFill/>
          <a:ln w="127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kk-KZ" sz="1100" b="0" i="0" u="none" strike="noStrike" cap="none" normalizeH="0" baseline="0" dirty="0" smtClean="0">
                <a:ln>
                  <a:noFill/>
                </a:ln>
                <a:solidFill>
                  <a:schemeClr val="tx1"/>
                </a:solidFill>
                <a:effectLst/>
                <a:latin typeface="Times New Roman" pitchFamily="18" charset="0"/>
                <a:cs typeface="Times New Roman" pitchFamily="18" charset="0"/>
              </a:rPr>
              <a:t>15 (он бес) </a:t>
            </a:r>
            <a:r>
              <a:rPr kumimoji="0" lang="ru-RU" sz="1100" b="0" i="0" u="none" strike="noStrike" cap="none" normalizeH="0" baseline="0" dirty="0" smtClean="0">
                <a:ln>
                  <a:noFill/>
                </a:ln>
                <a:solidFill>
                  <a:schemeClr val="tx1"/>
                </a:solidFill>
                <a:effectLst/>
                <a:latin typeface="Times New Roman" pitchFamily="18" charset="0"/>
                <a:cs typeface="Times New Roman" pitchFamily="18" charset="0"/>
              </a:rPr>
              <a:t>минут </a:t>
            </a:r>
            <a:r>
              <a:rPr kumimoji="0" lang="ru-RU" sz="1100" b="0" i="0" u="none" strike="noStrike" cap="none" normalizeH="0" baseline="0" dirty="0" err="1" smtClean="0">
                <a:ln>
                  <a:noFill/>
                </a:ln>
                <a:solidFill>
                  <a:schemeClr val="tx1"/>
                </a:solidFill>
                <a:effectLst/>
                <a:latin typeface="Times New Roman" pitchFamily="18" charset="0"/>
                <a:cs typeface="Times New Roman" pitchFamily="18" charset="0"/>
              </a:rPr>
              <a:t>ішінде</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4406" name="AutoShape 117"/>
          <p:cNvSpPr>
            <a:spLocks/>
          </p:cNvSpPr>
          <p:nvPr/>
        </p:nvSpPr>
        <p:spPr bwMode="auto">
          <a:xfrm>
            <a:off x="2195736" y="5445224"/>
            <a:ext cx="1000125" cy="460375"/>
          </a:xfrm>
          <a:prstGeom prst="accentCallout2">
            <a:avLst>
              <a:gd name="adj1" fmla="val 24829"/>
              <a:gd name="adj2" fmla="val -7625"/>
              <a:gd name="adj3" fmla="val 24829"/>
              <a:gd name="adj4" fmla="val -16009"/>
              <a:gd name="adj5" fmla="val -1931"/>
              <a:gd name="adj6" fmla="val -24458"/>
            </a:avLst>
          </a:prstGeom>
          <a:noFill/>
          <a:ln w="127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kk-KZ" sz="1100" b="0" i="0" u="none" strike="noStrike" cap="none" normalizeH="0" baseline="0" dirty="0" smtClean="0">
                <a:ln>
                  <a:noFill/>
                </a:ln>
                <a:solidFill>
                  <a:schemeClr val="tx1"/>
                </a:solidFill>
                <a:effectLst/>
                <a:latin typeface="Times New Roman" pitchFamily="18" charset="0"/>
                <a:cs typeface="Times New Roman" pitchFamily="18" charset="0"/>
              </a:rPr>
              <a:t>15 (он бес) </a:t>
            </a:r>
            <a:r>
              <a:rPr kumimoji="0" lang="ru-RU" sz="1100" b="0" i="0" u="none" strike="noStrike" cap="none" normalizeH="0" baseline="0" dirty="0" smtClean="0">
                <a:ln>
                  <a:noFill/>
                </a:ln>
                <a:solidFill>
                  <a:schemeClr val="tx1"/>
                </a:solidFill>
                <a:effectLst/>
                <a:latin typeface="Times New Roman" pitchFamily="18" charset="0"/>
                <a:cs typeface="Times New Roman" pitchFamily="18" charset="0"/>
              </a:rPr>
              <a:t>минут </a:t>
            </a:r>
            <a:r>
              <a:rPr kumimoji="0" lang="ru-RU" sz="1100" b="0" i="0" u="none" strike="noStrike" cap="none" normalizeH="0" baseline="0" dirty="0" err="1" smtClean="0">
                <a:ln>
                  <a:noFill/>
                </a:ln>
                <a:solidFill>
                  <a:schemeClr val="tx1"/>
                </a:solidFill>
                <a:effectLst/>
                <a:latin typeface="Times New Roman" pitchFamily="18" charset="0"/>
                <a:cs typeface="Times New Roman" pitchFamily="18" charset="0"/>
              </a:rPr>
              <a:t>ішінде</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4407" name="Rectangle 71"/>
          <p:cNvSpPr>
            <a:spLocks noChangeArrowheads="1"/>
          </p:cNvSpPr>
          <p:nvPr/>
        </p:nvSpPr>
        <p:spPr bwMode="auto">
          <a:xfrm>
            <a:off x="3995936" y="1844824"/>
            <a:ext cx="2016224" cy="864096"/>
          </a:xfrm>
          <a:prstGeom prst="rect">
            <a:avLst/>
          </a:prstGeom>
          <a:noFill/>
          <a:ln w="19050">
            <a:solidFill>
              <a:srgbClr val="31849B"/>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kk-KZ" sz="1100" b="0" i="0" u="none" strike="noStrike" cap="none" normalizeH="0" baseline="0" dirty="0" smtClean="0">
                <a:ln>
                  <a:noFill/>
                </a:ln>
                <a:solidFill>
                  <a:schemeClr val="tx1"/>
                </a:solidFill>
                <a:effectLst/>
                <a:latin typeface="Times New Roman" pitchFamily="18" charset="0"/>
                <a:cs typeface="Times New Roman" pitchFamily="18" charset="0"/>
              </a:rPr>
              <a:t>Бұрыштама қояды және құжаттарды көрсетілетін қызметті берушінің жауапты орындаушысына жолдайды</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4408" name="Rectangle 72"/>
          <p:cNvSpPr>
            <a:spLocks noChangeArrowheads="1"/>
          </p:cNvSpPr>
          <p:nvPr/>
        </p:nvSpPr>
        <p:spPr bwMode="auto">
          <a:xfrm>
            <a:off x="3923928" y="4437112"/>
            <a:ext cx="2088232" cy="648072"/>
          </a:xfrm>
          <a:prstGeom prst="rect">
            <a:avLst/>
          </a:prstGeom>
          <a:noFill/>
          <a:ln w="19050">
            <a:solidFill>
              <a:srgbClr val="31849B"/>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kk-KZ" sz="1100" b="0" i="0" u="none" strike="noStrike" cap="none" normalizeH="0" baseline="0" dirty="0" smtClean="0">
                <a:ln>
                  <a:noFill/>
                </a:ln>
                <a:solidFill>
                  <a:srgbClr val="0D0D0D"/>
                </a:solidFill>
                <a:effectLst/>
                <a:latin typeface="Times New Roman" pitchFamily="18" charset="0"/>
                <a:cs typeface="Times New Roman" pitchFamily="18" charset="0"/>
              </a:rPr>
              <a:t>Бұйрыққа немесе </a:t>
            </a:r>
            <a:r>
              <a:rPr kumimoji="0" lang="kk-KZ" sz="1100" b="0" i="0" u="none" strike="noStrike" cap="none" normalizeH="0" baseline="0" dirty="0" smtClean="0">
                <a:ln>
                  <a:noFill/>
                </a:ln>
                <a:solidFill>
                  <a:schemeClr val="tx1"/>
                </a:solidFill>
                <a:effectLst/>
                <a:latin typeface="Times New Roman" pitchFamily="18" charset="0"/>
                <a:cs typeface="Times New Roman" pitchFamily="18" charset="0"/>
              </a:rPr>
              <a:t>бас тарту туралы дәлелді жауапқа </a:t>
            </a:r>
            <a:r>
              <a:rPr kumimoji="0" lang="kk-KZ" sz="1100" b="0" i="0" u="none" strike="noStrike" cap="none" normalizeH="0" baseline="0" dirty="0" smtClean="0">
                <a:ln>
                  <a:noFill/>
                </a:ln>
                <a:solidFill>
                  <a:srgbClr val="0D0D0D"/>
                </a:solidFill>
                <a:effectLst/>
                <a:latin typeface="Times New Roman" pitchFamily="18" charset="0"/>
                <a:cs typeface="Times New Roman" pitchFamily="18" charset="0"/>
              </a:rPr>
              <a:t>қол қояды және кеңсеге жібереді</a:t>
            </a:r>
            <a:endParaRPr kumimoji="0" lang="kk-KZ"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4409" name="Rectangle 73"/>
          <p:cNvSpPr>
            <a:spLocks noChangeArrowheads="1"/>
          </p:cNvSpPr>
          <p:nvPr/>
        </p:nvSpPr>
        <p:spPr bwMode="auto">
          <a:xfrm>
            <a:off x="6300192" y="1844824"/>
            <a:ext cx="1944216" cy="1656184"/>
          </a:xfrm>
          <a:prstGeom prst="rect">
            <a:avLst/>
          </a:prstGeom>
          <a:noFill/>
          <a:ln w="19050">
            <a:solidFill>
              <a:srgbClr val="31849B"/>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kk-KZ" sz="1100" b="0" i="0" u="none" strike="noStrike" cap="none" normalizeH="0" baseline="0" dirty="0" smtClean="0">
                <a:ln>
                  <a:noFill/>
                </a:ln>
                <a:solidFill>
                  <a:schemeClr val="tx1"/>
                </a:solidFill>
                <a:effectLst/>
                <a:latin typeface="Times New Roman" pitchFamily="18" charset="0"/>
                <a:cs typeface="Times New Roman" pitchFamily="18" charset="0"/>
              </a:rPr>
              <a:t>Келіп түскен құжаттарды қарайды, бұйрықты немесе бас тарту</a:t>
            </a:r>
            <a:r>
              <a:rPr kumimoji="0" lang="kk-KZ" sz="1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kk-KZ" sz="1100" b="0" i="0" u="none" strike="noStrike" cap="none" normalizeH="0" baseline="0" dirty="0" smtClean="0">
                <a:ln>
                  <a:noFill/>
                </a:ln>
                <a:solidFill>
                  <a:schemeClr val="tx1"/>
                </a:solidFill>
                <a:effectLst/>
                <a:latin typeface="Times New Roman" pitchFamily="18" charset="0"/>
                <a:cs typeface="Times New Roman" pitchFamily="18" charset="0"/>
              </a:rPr>
              <a:t>туралы дәлелді жауапты дайындайды және көрсетілетін</a:t>
            </a:r>
            <a:r>
              <a:rPr kumimoji="0" lang="kk-KZ" sz="1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kk-KZ" sz="1100" b="0" i="0" u="none" strike="noStrike" cap="none" normalizeH="0" baseline="0" dirty="0" smtClean="0">
                <a:ln>
                  <a:noFill/>
                </a:ln>
                <a:solidFill>
                  <a:schemeClr val="tx1"/>
                </a:solidFill>
                <a:effectLst/>
                <a:latin typeface="Times New Roman" pitchFamily="18" charset="0"/>
                <a:cs typeface="Times New Roman" pitchFamily="18" charset="0"/>
              </a:rPr>
              <a:t>қызметті берушінің басшысына қол қоюға жолдайды</a:t>
            </a:r>
            <a:endParaRPr kumimoji="0" lang="ru-RU"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4410" name="AutoShape 66"/>
          <p:cNvSpPr>
            <a:spLocks/>
          </p:cNvSpPr>
          <p:nvPr/>
        </p:nvSpPr>
        <p:spPr bwMode="auto">
          <a:xfrm>
            <a:off x="4283968" y="2708920"/>
            <a:ext cx="1143000" cy="652462"/>
          </a:xfrm>
          <a:prstGeom prst="accentCallout2">
            <a:avLst>
              <a:gd name="adj1" fmla="val 17509"/>
              <a:gd name="adj2" fmla="val 106657"/>
              <a:gd name="adj3" fmla="val 17509"/>
              <a:gd name="adj4" fmla="val 116537"/>
              <a:gd name="adj5" fmla="val -2236"/>
              <a:gd name="adj6" fmla="val 118148"/>
            </a:avLst>
          </a:prstGeom>
          <a:noFill/>
          <a:ln w="127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kk-KZ" sz="1100" b="0" i="0" u="none" strike="noStrike" cap="none" normalizeH="0" baseline="0" dirty="0" smtClean="0">
                <a:ln>
                  <a:noFill/>
                </a:ln>
                <a:solidFill>
                  <a:schemeClr val="tx1"/>
                </a:solidFill>
                <a:effectLst/>
                <a:latin typeface="Times New Roman" pitchFamily="18" charset="0"/>
                <a:cs typeface="Times New Roman" pitchFamily="18" charset="0"/>
              </a:rPr>
              <a:t>1 (бір) жұмыс күні </a:t>
            </a:r>
            <a:r>
              <a:rPr kumimoji="0" lang="ru-RU" sz="1100" b="0" i="0" u="none" strike="noStrike" cap="none" normalizeH="0" baseline="0" dirty="0" err="1" smtClean="0">
                <a:ln>
                  <a:noFill/>
                </a:ln>
                <a:solidFill>
                  <a:schemeClr val="tx1"/>
                </a:solidFill>
                <a:effectLst/>
                <a:latin typeface="Times New Roman" pitchFamily="18" charset="0"/>
                <a:cs typeface="Times New Roman" pitchFamily="18" charset="0"/>
              </a:rPr>
              <a:t>ішінде</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8" name="AutoShape 66"/>
          <p:cNvSpPr>
            <a:spLocks/>
          </p:cNvSpPr>
          <p:nvPr/>
        </p:nvSpPr>
        <p:spPr bwMode="auto">
          <a:xfrm>
            <a:off x="4283968" y="5085184"/>
            <a:ext cx="1143000" cy="652462"/>
          </a:xfrm>
          <a:prstGeom prst="accentCallout2">
            <a:avLst>
              <a:gd name="adj1" fmla="val 17509"/>
              <a:gd name="adj2" fmla="val 106657"/>
              <a:gd name="adj3" fmla="val 17509"/>
              <a:gd name="adj4" fmla="val 116537"/>
              <a:gd name="adj5" fmla="val -2236"/>
              <a:gd name="adj6" fmla="val 118148"/>
            </a:avLst>
          </a:prstGeom>
          <a:noFill/>
          <a:ln w="127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kk-KZ" sz="1100" b="0" i="0" u="none" strike="noStrike" cap="none" normalizeH="0" baseline="0" dirty="0" smtClean="0">
                <a:ln>
                  <a:noFill/>
                </a:ln>
                <a:solidFill>
                  <a:schemeClr val="tx1"/>
                </a:solidFill>
                <a:effectLst/>
                <a:latin typeface="Times New Roman" pitchFamily="18" charset="0"/>
                <a:cs typeface="Times New Roman" pitchFamily="18" charset="0"/>
              </a:rPr>
              <a:t>1 (бір) жұмыс күні </a:t>
            </a:r>
            <a:r>
              <a:rPr kumimoji="0" lang="ru-RU" sz="1100" b="0" i="0" u="none" strike="noStrike" cap="none" normalizeH="0" baseline="0" dirty="0" err="1" smtClean="0">
                <a:ln>
                  <a:noFill/>
                </a:ln>
                <a:solidFill>
                  <a:schemeClr val="tx1"/>
                </a:solidFill>
                <a:effectLst/>
                <a:latin typeface="Times New Roman" pitchFamily="18" charset="0"/>
                <a:cs typeface="Times New Roman" pitchFamily="18" charset="0"/>
              </a:rPr>
              <a:t>ішінде</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4411" name="AutoShape 75"/>
          <p:cNvSpPr>
            <a:spLocks/>
          </p:cNvSpPr>
          <p:nvPr/>
        </p:nvSpPr>
        <p:spPr bwMode="auto">
          <a:xfrm>
            <a:off x="6372200" y="3501008"/>
            <a:ext cx="1325563" cy="660400"/>
          </a:xfrm>
          <a:prstGeom prst="accentCallout2">
            <a:avLst>
              <a:gd name="adj1" fmla="val 17324"/>
              <a:gd name="adj2" fmla="val 105745"/>
              <a:gd name="adj3" fmla="val 17324"/>
              <a:gd name="adj4" fmla="val 110106"/>
              <a:gd name="adj5" fmla="val -694"/>
              <a:gd name="adj6" fmla="val 120928"/>
            </a:avLst>
          </a:prstGeom>
          <a:noFill/>
          <a:ln w="127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ru-RU" sz="1100" b="0" i="0" u="none" strike="noStrike" cap="none" normalizeH="0" baseline="0" dirty="0" smtClean="0">
                <a:ln>
                  <a:noFill/>
                </a:ln>
                <a:solidFill>
                  <a:schemeClr val="tx1"/>
                </a:solidFill>
                <a:effectLst/>
                <a:latin typeface="Times New Roman" pitchFamily="18" charset="0"/>
                <a:cs typeface="Times New Roman" pitchFamily="18" charset="0"/>
              </a:rPr>
              <a:t>1</a:t>
            </a:r>
            <a:r>
              <a:rPr kumimoji="0" lang="kk-KZ" sz="1100" b="0" i="0" u="none" strike="noStrike" cap="none" normalizeH="0" baseline="0" dirty="0" smtClean="0">
                <a:ln>
                  <a:noFill/>
                </a:ln>
                <a:solidFill>
                  <a:schemeClr val="tx1"/>
                </a:solidFill>
                <a:effectLst/>
                <a:latin typeface="Times New Roman" pitchFamily="18" charset="0"/>
                <a:cs typeface="Times New Roman" pitchFamily="18" charset="0"/>
              </a:rPr>
              <a:t>3 (он үш) жұмыс күні і</a:t>
            </a:r>
            <a:r>
              <a:rPr kumimoji="0" lang="ru-RU" sz="1100" b="0" i="0" u="none" strike="noStrike" cap="none" normalizeH="0" baseline="0" dirty="0" err="1" smtClean="0">
                <a:ln>
                  <a:noFill/>
                </a:ln>
                <a:solidFill>
                  <a:schemeClr val="tx1"/>
                </a:solidFill>
                <a:effectLst/>
                <a:latin typeface="Times New Roman" pitchFamily="18" charset="0"/>
                <a:cs typeface="Times New Roman" pitchFamily="18" charset="0"/>
              </a:rPr>
              <a:t>шінде</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4412" name="AutoShape 76"/>
          <p:cNvCxnSpPr>
            <a:cxnSpLocks noChangeShapeType="1"/>
          </p:cNvCxnSpPr>
          <p:nvPr/>
        </p:nvCxnSpPr>
        <p:spPr bwMode="auto">
          <a:xfrm>
            <a:off x="1403648" y="2420888"/>
            <a:ext cx="434975" cy="1587"/>
          </a:xfrm>
          <a:prstGeom prst="bentConnector3">
            <a:avLst>
              <a:gd name="adj1" fmla="val 62667"/>
            </a:avLst>
          </a:prstGeom>
          <a:noFill/>
          <a:ln w="25400">
            <a:solidFill>
              <a:srgbClr val="000000"/>
            </a:solidFill>
            <a:miter lim="800000"/>
            <a:headEnd/>
            <a:tailEnd type="triangle" w="med" len="med"/>
          </a:ln>
        </p:spPr>
      </p:cxnSp>
      <p:cxnSp>
        <p:nvCxnSpPr>
          <p:cNvPr id="66" name="AutoShape 76"/>
          <p:cNvCxnSpPr>
            <a:cxnSpLocks noChangeShapeType="1"/>
          </p:cNvCxnSpPr>
          <p:nvPr/>
        </p:nvCxnSpPr>
        <p:spPr bwMode="auto">
          <a:xfrm>
            <a:off x="3707904" y="2420888"/>
            <a:ext cx="290959" cy="1587"/>
          </a:xfrm>
          <a:prstGeom prst="bentConnector3">
            <a:avLst>
              <a:gd name="adj1" fmla="val 50000"/>
            </a:avLst>
          </a:prstGeom>
          <a:noFill/>
          <a:ln w="25400">
            <a:solidFill>
              <a:srgbClr val="000000"/>
            </a:solidFill>
            <a:miter lim="800000"/>
            <a:headEnd/>
            <a:tailEnd type="triangle" w="med" len="med"/>
          </a:ln>
        </p:spPr>
      </p:cxnSp>
      <p:cxnSp>
        <p:nvCxnSpPr>
          <p:cNvPr id="71" name="AutoShape 76"/>
          <p:cNvCxnSpPr>
            <a:cxnSpLocks noChangeShapeType="1"/>
          </p:cNvCxnSpPr>
          <p:nvPr/>
        </p:nvCxnSpPr>
        <p:spPr bwMode="auto">
          <a:xfrm>
            <a:off x="6012160" y="2420888"/>
            <a:ext cx="290959" cy="1587"/>
          </a:xfrm>
          <a:prstGeom prst="bentConnector3">
            <a:avLst>
              <a:gd name="adj1" fmla="val 97617"/>
            </a:avLst>
          </a:prstGeom>
          <a:noFill/>
          <a:ln w="25400">
            <a:solidFill>
              <a:srgbClr val="000000"/>
            </a:solidFill>
            <a:miter lim="800000"/>
            <a:headEnd/>
            <a:tailEnd type="triangle" w="med" len="med"/>
          </a:ln>
        </p:spPr>
      </p:cxnSp>
      <p:cxnSp>
        <p:nvCxnSpPr>
          <p:cNvPr id="14413" name="AutoShape 119"/>
          <p:cNvCxnSpPr>
            <a:cxnSpLocks noChangeShapeType="1"/>
          </p:cNvCxnSpPr>
          <p:nvPr/>
        </p:nvCxnSpPr>
        <p:spPr bwMode="auto">
          <a:xfrm rot="5400000">
            <a:off x="7346553" y="4182839"/>
            <a:ext cx="1363662" cy="0"/>
          </a:xfrm>
          <a:prstGeom prst="straightConnector1">
            <a:avLst/>
          </a:prstGeom>
          <a:noFill/>
          <a:ln w="25400">
            <a:solidFill>
              <a:srgbClr val="000000"/>
            </a:solidFill>
            <a:round/>
            <a:headEnd/>
            <a:tailEnd/>
          </a:ln>
        </p:spPr>
      </p:cxnSp>
      <p:cxnSp>
        <p:nvCxnSpPr>
          <p:cNvPr id="14414" name="AutoShape 78"/>
          <p:cNvCxnSpPr>
            <a:cxnSpLocks noChangeShapeType="1"/>
          </p:cNvCxnSpPr>
          <p:nvPr/>
        </p:nvCxnSpPr>
        <p:spPr bwMode="auto">
          <a:xfrm rot="10800000">
            <a:off x="6228184" y="4869160"/>
            <a:ext cx="1808162" cy="0"/>
          </a:xfrm>
          <a:prstGeom prst="bentConnector3">
            <a:avLst>
              <a:gd name="adj1" fmla="val 50000"/>
            </a:avLst>
          </a:prstGeom>
          <a:noFill/>
          <a:ln w="25400">
            <a:solidFill>
              <a:srgbClr val="000000"/>
            </a:solidFill>
            <a:miter lim="800000"/>
            <a:headEnd/>
            <a:tailEnd type="triangle" w="med" len="med"/>
          </a:ln>
        </p:spPr>
      </p:cxnSp>
      <p:cxnSp>
        <p:nvCxnSpPr>
          <p:cNvPr id="91" name="AutoShape 79"/>
          <p:cNvCxnSpPr>
            <a:cxnSpLocks noChangeShapeType="1"/>
          </p:cNvCxnSpPr>
          <p:nvPr/>
        </p:nvCxnSpPr>
        <p:spPr bwMode="auto">
          <a:xfrm rot="10800000">
            <a:off x="1403648" y="4797152"/>
            <a:ext cx="398463" cy="1587"/>
          </a:xfrm>
          <a:prstGeom prst="bentConnector3">
            <a:avLst>
              <a:gd name="adj1" fmla="val 70862"/>
            </a:avLst>
          </a:prstGeom>
          <a:noFill/>
          <a:ln w="25400">
            <a:solidFill>
              <a:srgbClr val="000000"/>
            </a:solidFill>
            <a:miter lim="800000"/>
            <a:headEnd/>
            <a:tailEnd type="triangle" w="med" len="med"/>
          </a:ln>
        </p:spPr>
      </p:cxnSp>
      <p:cxnSp>
        <p:nvCxnSpPr>
          <p:cNvPr id="100" name="AutoShape 79"/>
          <p:cNvCxnSpPr>
            <a:cxnSpLocks noChangeShapeType="1"/>
          </p:cNvCxnSpPr>
          <p:nvPr/>
        </p:nvCxnSpPr>
        <p:spPr bwMode="auto">
          <a:xfrm rot="10800000" flipV="1">
            <a:off x="3635896" y="4725144"/>
            <a:ext cx="288031" cy="1"/>
          </a:xfrm>
          <a:prstGeom prst="bentConnector3">
            <a:avLst>
              <a:gd name="adj1" fmla="val 50000"/>
            </a:avLst>
          </a:prstGeom>
          <a:noFill/>
          <a:ln w="25400">
            <a:solidFill>
              <a:srgbClr val="000000"/>
            </a:solidFill>
            <a:miter lim="800000"/>
            <a:headEnd/>
            <a:tailEnd type="triangle" w="med" len="med"/>
          </a:ln>
        </p:spPr>
      </p:cxn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TotalTime>
  <Words>519</Words>
  <Application>Microsoft Office PowerPoint</Application>
  <PresentationFormat>Экран (4:3)</PresentationFormat>
  <Paragraphs>72</Paragraphs>
  <Slides>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Batang</vt:lpstr>
      <vt:lpstr>맑은 고딕</vt:lpstr>
      <vt:lpstr>Arial</vt:lpstr>
      <vt:lpstr>Calibri</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36</cp:revision>
  <dcterms:created xsi:type="dcterms:W3CDTF">2015-02-12T07:38:46Z</dcterms:created>
  <dcterms:modified xsi:type="dcterms:W3CDTF">2015-03-05T05:00:02Z</dcterms:modified>
</cp:coreProperties>
</file>