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9" r:id="rId7"/>
    <p:sldId id="270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8" autoAdjust="0"/>
    <p:restoredTop sz="94700" autoAdjust="0"/>
  </p:normalViewPr>
  <p:slideViewPr>
    <p:cSldViewPr>
      <p:cViewPr>
        <p:scale>
          <a:sx n="50" d="100"/>
          <a:sy n="50" d="100"/>
        </p:scale>
        <p:origin x="-1872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kaz/docs/P140000063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723275"/>
            <a:ext cx="928694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1E1E1E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Бастауыш, негізгі орта, жалпы орта білім берудің жалпы білім</a:t>
            </a:r>
            <a:b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беретін бағдарламалары бойынша оқыту үшін ведомстволық</a:t>
            </a:r>
            <a:b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бағыныстылығына қарамастан білім беру ұйымдарына құжаттарды</a:t>
            </a:r>
            <a:b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қабылдау және оқуға қабылдау» мемлекеттік көрсетілетін қызмет </a:t>
            </a:r>
            <a:r>
              <a:rPr lang="kk-KZ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стандарты </a:t>
            </a:r>
            <a:endParaRPr lang="ru-RU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(Қазақстан </a:t>
            </a:r>
            <a:r>
              <a:rPr lang="kk-KZ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Республикасы Үкіметінің 2014 жылғы 9 маусымдағы №</a:t>
            </a:r>
            <a:r>
              <a:rPr lang="kk-KZ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633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қаулысымен бекітілген)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Батыс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Қазақстан облысы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саласындағы мемлекеттік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көрсетілетін қызметтер регламенттерін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kk-KZ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Батыс </a:t>
            </a:r>
            <a:r>
              <a:rPr lang="kk-KZ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Қазақстан облысы </a:t>
            </a:r>
            <a:r>
              <a:rPr lang="kk-KZ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әкімдігінің </a:t>
            </a:r>
            <a:r>
              <a:rPr lang="kk-KZ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2014 жылғы «5» тамыздағы  № 206 </a:t>
            </a:r>
            <a:r>
              <a:rPr lang="kk-KZ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қаулысы</a:t>
            </a:r>
          </a:p>
          <a:p>
            <a:pPr algn="ctr"/>
            <a:endParaRPr lang="ru-RU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«Бастауыш, негізгі орта, жалпы орта білім берудің жалпы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білім беретін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бағдарламалары бойынша оқыту үшін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ведомстволық бағыныстылығына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қарамастан білім беру ұйымдарына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құжаттарды қабылдау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және оқуға қабылдау» </a:t>
            </a:r>
            <a:r>
              <a:rPr lang="kk-KZ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млекеттік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қызметін Қазақстан 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Республикасының бастауыш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орта, 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ұйымдары </a:t>
            </a:r>
            <a:r>
              <a:rPr lang="ru-RU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9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FF"/>
                </a:solidFill>
              </a:rPr>
              <a:t>  </a:t>
            </a:r>
            <a:r>
              <a:rPr lang="ru-RU" b="1" dirty="0" err="1" smtClean="0">
                <a:solidFill>
                  <a:srgbClr val="0000FF"/>
                </a:solidFill>
              </a:rPr>
              <a:t>ХҚКО-ға өтініш білдірген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кезде</a:t>
            </a:r>
            <a:r>
              <a:rPr lang="ru-RU" b="1" dirty="0" smtClean="0">
                <a:solidFill>
                  <a:srgbClr val="0000FF"/>
                </a:solidFill>
              </a:rPr>
              <a:t>: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кәмелет жасқа толмаған баланың ата-анасының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заңды өкілінің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жеке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куәлігінің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паспортының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көшірмесімен бірге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куәліктің көшірмесі </a:t>
            </a:r>
            <a:r>
              <a:rPr lang="ru-RU" dirty="0" smtClean="0">
                <a:solidFill>
                  <a:srgbClr val="0000FF"/>
                </a:solidFill>
              </a:rPr>
              <a:t>(2008 </a:t>
            </a:r>
            <a:r>
              <a:rPr lang="ru-RU" dirty="0" err="1" smtClean="0">
                <a:solidFill>
                  <a:srgbClr val="0000FF"/>
                </a:solidFill>
              </a:rPr>
              <a:t>жылға дейін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туылған жағдайда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немесе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алушының жеке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куәлігінің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паспортының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көшірмесі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сәйкестендіру үшін</a:t>
            </a:r>
            <a:r>
              <a:rPr lang="ru-RU" dirty="0" smtClean="0">
                <a:solidFill>
                  <a:srgbClr val="0000FF"/>
                </a:solidFill>
              </a:rPr>
              <a:t>);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</a:rPr>
              <a:t>құжатты жоғалтқан азаматтың немесе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кәмелет жасқа толмаған баланың ата-анасының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заңды өкілінің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білім</a:t>
            </a:r>
            <a:r>
              <a:rPr lang="ru-RU" dirty="0" smtClean="0">
                <a:solidFill>
                  <a:srgbClr val="0000FF"/>
                </a:solidFill>
              </a:rPr>
              <a:t> беру </a:t>
            </a:r>
            <a:r>
              <a:rPr lang="ru-RU" dirty="0" err="1" smtClean="0">
                <a:solidFill>
                  <a:srgbClr val="0000FF"/>
                </a:solidFill>
              </a:rPr>
              <a:t>ұйымының жетекшісіне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оның жоғалуының жай-күйі баяндалған еркін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нысандағы өтініші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3) </a:t>
            </a:r>
            <a:r>
              <a:rPr lang="ru-RU" dirty="0" err="1" smtClean="0">
                <a:solidFill>
                  <a:srgbClr val="0000FF"/>
                </a:solidFill>
              </a:rPr>
              <a:t>құжаттың нөмірі және берілген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күні көрсетілген құжаттың жоғалғаны жөніндегі жарияланған мерзімінен</a:t>
            </a:r>
            <a:r>
              <a:rPr lang="ru-RU" dirty="0" smtClean="0">
                <a:solidFill>
                  <a:srgbClr val="0000FF"/>
                </a:solidFill>
              </a:rPr>
              <a:t> 10 </a:t>
            </a:r>
            <a:r>
              <a:rPr lang="ru-RU" dirty="0" err="1" smtClean="0">
                <a:solidFill>
                  <a:srgbClr val="0000FF"/>
                </a:solidFill>
              </a:rPr>
              <a:t>күн өтпеген мерзімді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баспасөз басылымынан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үзінді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836712"/>
            <a:ext cx="91440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00FF"/>
                </a:solidFill>
              </a:rPr>
              <a:t>Әрбір </a:t>
            </a:r>
            <a:r>
              <a:rPr lang="kk-KZ" b="1" dirty="0" smtClean="0">
                <a:solidFill>
                  <a:srgbClr val="0000FF"/>
                </a:solidFill>
              </a:rPr>
              <a:t>рәсімнің (іс-қимылдың) ұзақтығын көрсете отырып, көрсетілетін қызметті берушінің  құрылымдық бөлімшелері (қызметкерлері) арасындағы </a:t>
            </a:r>
            <a:r>
              <a:rPr lang="kk-KZ" b="1" dirty="0" smtClean="0">
                <a:solidFill>
                  <a:srgbClr val="0000FF"/>
                </a:solidFill>
              </a:rPr>
              <a:t>рәсімдердің                     </a:t>
            </a:r>
            <a:r>
              <a:rPr lang="kk-KZ" b="1" dirty="0" smtClean="0">
                <a:solidFill>
                  <a:srgbClr val="0000FF"/>
                </a:solidFill>
              </a:rPr>
              <a:t>(іс-қимылдардың) реттілігін сипаттаудың  блок-схемасы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2050" name="Picture 2" descr="http://adilet.zan.kz/files/0315/70/3641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916832"/>
            <a:ext cx="5040560" cy="4729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620688"/>
            <a:ext cx="9144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"</a:t>
            </a:r>
            <a:r>
              <a:rPr lang="ru-RU" b="1" dirty="0" err="1" smtClean="0">
                <a:solidFill>
                  <a:srgbClr val="0000FF"/>
                </a:solidFill>
              </a:rPr>
              <a:t>Негізі</a:t>
            </a:r>
            <a:r>
              <a:rPr lang="ru-RU" b="1" dirty="0" smtClean="0">
                <a:solidFill>
                  <a:srgbClr val="0000FF"/>
                </a:solidFill>
              </a:rPr>
              <a:t> орта, </a:t>
            </a:r>
            <a:r>
              <a:rPr lang="ru-RU" b="1" dirty="0" err="1" smtClean="0">
                <a:solidFill>
                  <a:srgbClr val="0000FF"/>
                </a:solidFill>
              </a:rPr>
              <a:t>жалпы</a:t>
            </a:r>
            <a:r>
              <a:rPr lang="ru-RU" b="1" dirty="0" smtClean="0">
                <a:solidFill>
                  <a:srgbClr val="0000FF"/>
                </a:solidFill>
              </a:rPr>
              <a:t> орта </a:t>
            </a:r>
            <a:r>
              <a:rPr lang="ru-RU" b="1" dirty="0" err="1" smtClean="0">
                <a:solidFill>
                  <a:srgbClr val="0000FF"/>
                </a:solidFill>
              </a:rPr>
              <a:t>білім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туралы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құжаттардың </a:t>
            </a:r>
            <a:r>
              <a:rPr lang="ru-RU" b="1" dirty="0" err="1" smtClean="0">
                <a:solidFill>
                  <a:srgbClr val="0000FF"/>
                </a:solidFill>
              </a:rPr>
              <a:t>телнұсқаларын </a:t>
            </a:r>
            <a:r>
              <a:rPr lang="ru-RU" b="1" dirty="0" smtClean="0">
                <a:solidFill>
                  <a:srgbClr val="0000FF"/>
                </a:solidFill>
              </a:rPr>
              <a:t>беру» </a:t>
            </a:r>
            <a:r>
              <a:rPr lang="ru-RU" b="1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қызметін </a:t>
            </a:r>
            <a:r>
              <a:rPr lang="ru-RU" b="1" dirty="0" err="1" smtClean="0">
                <a:solidFill>
                  <a:srgbClr val="0000FF"/>
                </a:solidFill>
              </a:rPr>
              <a:t>көрсетудің бизнес-процестерінің анықтамалығы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2" name="Picture 2" descr="http://adilet.zan.kz/files/0315/70/3641_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432130"/>
            <a:ext cx="5328592" cy="5425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1553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қызметті көрсету үшін құжаттарды қабылдау және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беру: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көрсетілетін қызметті берушінің кеңсесі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2) 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www.egov.kz «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электрондық үкімет» веб-порталы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(бұдан әрі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портал)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арқылы жүзеге асырылады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қызметті көрсету мерзімдері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құжаттар топтамасын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тапсырған сәттен бастап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портал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арқылы жүгінген кезде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ұйымына қабылданғаны туралы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хабарлама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үшін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бес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жұмыс күні ішінде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бастауыш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орта,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орта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ұйымына қабылдау үшін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оқудың күндізгі және кешкі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нысанына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 30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тамыздан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кешіктірмей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сыныпқа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1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шілдеден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бастап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тамыз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аралығында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көрсетілетін қызметті алушының көрсетілетін қызметті берушіге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құжаттар топтамасын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тапсыруы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үшін күтудің рұқсат етілген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ең ұзақ уақыты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15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минуттан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аспайды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3)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көрсетілетін қызметті берушінің көрсетілетін қызметті алушыға қызмет көрсетуінің рұқсат етілген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ең ұзақ уақыты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15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минуттан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аспайды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қызмет көрсетудің нәтижесі: бастауыш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орта,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орта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ұйымына қабылдау туралы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бұйрық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	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</a:t>
            </a:r>
            <a:r>
              <a:rPr lang="ru-RU" dirty="0" err="1" smtClean="0">
                <a:solidFill>
                  <a:srgbClr val="0000FF"/>
                </a:solidFill>
              </a:rPr>
              <a:t>қызметті алушы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жүгінген кезде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қызметті көрсету үшін қажетті құжаттардың тізбесі</a:t>
            </a:r>
            <a:r>
              <a:rPr lang="ru-RU" dirty="0" smtClean="0">
                <a:solidFill>
                  <a:srgbClr val="0000FF"/>
                </a:solidFill>
              </a:rPr>
              <a:t>: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</a:t>
            </a:r>
            <a:r>
              <a:rPr lang="ru-RU" b="1" dirty="0" err="1" smtClean="0">
                <a:solidFill>
                  <a:srgbClr val="0000FF"/>
                </a:solidFill>
              </a:rPr>
              <a:t>көрсетілетін қызметті берушіге</a:t>
            </a:r>
            <a:r>
              <a:rPr lang="ru-RU" b="1" dirty="0" smtClean="0">
                <a:solidFill>
                  <a:srgbClr val="0000FF"/>
                </a:solidFill>
              </a:rPr>
              <a:t>: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алушының заңды өкілдерінің көрсетілетін қызметті алушының нақты тұрғылықты мекенжайы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көрсетілген өтініші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еркін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нысанда</a:t>
            </a:r>
            <a:r>
              <a:rPr lang="ru-RU" dirty="0" smtClean="0">
                <a:solidFill>
                  <a:srgbClr val="0000FF"/>
                </a:solidFill>
              </a:rPr>
              <a:t>);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алушының туу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куәлігінің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алушының жеке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куәлігінің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көшірмесі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түпнұсқа салыстыру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үшін ұсынылады</a:t>
            </a:r>
            <a:r>
              <a:rPr lang="ru-RU" dirty="0" smtClean="0">
                <a:solidFill>
                  <a:srgbClr val="0000FF"/>
                </a:solidFill>
              </a:rPr>
              <a:t>);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3) </a:t>
            </a:r>
            <a:r>
              <a:rPr lang="ru-RU" dirty="0" err="1" smtClean="0">
                <a:solidFill>
                  <a:srgbClr val="0000FF"/>
                </a:solidFill>
              </a:rPr>
              <a:t>денсаулығы туралы</a:t>
            </a:r>
            <a:r>
              <a:rPr lang="ru-RU" dirty="0" smtClean="0">
                <a:solidFill>
                  <a:srgbClr val="0000FF"/>
                </a:solidFill>
              </a:rPr>
              <a:t> № 086 </a:t>
            </a:r>
            <a:r>
              <a:rPr lang="ru-RU" dirty="0" err="1" smtClean="0">
                <a:solidFill>
                  <a:srgbClr val="0000FF"/>
                </a:solidFill>
              </a:rPr>
              <a:t>нысанындағы анықтама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медициналық </a:t>
            </a:r>
            <a:r>
              <a:rPr lang="ru-RU" dirty="0" smtClean="0">
                <a:solidFill>
                  <a:srgbClr val="0000FF"/>
                </a:solidFill>
              </a:rPr>
              <a:t>паспорт);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4) 3х4 см </a:t>
            </a:r>
            <a:r>
              <a:rPr lang="ru-RU" dirty="0" err="1" smtClean="0">
                <a:solidFill>
                  <a:srgbClr val="0000FF"/>
                </a:solidFill>
              </a:rPr>
              <a:t>өлшеміндегі фотосурет</a:t>
            </a:r>
            <a:r>
              <a:rPr lang="ru-RU" dirty="0" smtClean="0">
                <a:solidFill>
                  <a:srgbClr val="0000FF"/>
                </a:solidFill>
              </a:rPr>
              <a:t> – 2 дана;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5) </a:t>
            </a:r>
            <a:r>
              <a:rPr lang="ru-RU" dirty="0" err="1" smtClean="0">
                <a:solidFill>
                  <a:srgbClr val="0000FF"/>
                </a:solidFill>
              </a:rPr>
              <a:t>педагогикалық-медициналық-психологиялық комиссияның қорытындысы </a:t>
            </a:r>
            <a:r>
              <a:rPr lang="ru-RU" dirty="0" smtClean="0">
                <a:solidFill>
                  <a:srgbClr val="0000FF"/>
                </a:solidFill>
              </a:rPr>
              <a:t>(бар </a:t>
            </a:r>
            <a:r>
              <a:rPr lang="ru-RU" dirty="0" err="1" smtClean="0">
                <a:solidFill>
                  <a:srgbClr val="0000FF"/>
                </a:solidFill>
              </a:rPr>
              <a:t>болса</a:t>
            </a:r>
            <a:r>
              <a:rPr lang="ru-RU" dirty="0" smtClean="0">
                <a:solidFill>
                  <a:srgbClr val="0000FF"/>
                </a:solidFill>
              </a:rPr>
              <a:t>).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</a:t>
            </a:r>
            <a:r>
              <a:rPr lang="ru-RU" dirty="0" err="1" smtClean="0">
                <a:solidFill>
                  <a:srgbClr val="0000FF"/>
                </a:solidFill>
              </a:rPr>
              <a:t>Шетелдік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және азаматтығы жоқ көрсетілетін қызметті алушылар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өздерінің мәртебесін айқындайтын, тұрғылықты жері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бойынша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тіркелгені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белгісі</a:t>
            </a:r>
            <a:r>
              <a:rPr lang="ru-RU" dirty="0" smtClean="0">
                <a:solidFill>
                  <a:srgbClr val="0000FF"/>
                </a:solidFill>
              </a:rPr>
              <a:t> бар </a:t>
            </a:r>
            <a:r>
              <a:rPr lang="ru-RU" dirty="0" err="1" smtClean="0">
                <a:solidFill>
                  <a:srgbClr val="0000FF"/>
                </a:solidFill>
              </a:rPr>
              <a:t>мынадай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құжаттардың бірін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ұсынады</a:t>
            </a:r>
            <a:r>
              <a:rPr lang="ru-RU" dirty="0" smtClean="0">
                <a:solidFill>
                  <a:srgbClr val="0000FF"/>
                </a:solidFill>
              </a:rPr>
              <a:t>: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шетелдік</a:t>
            </a:r>
            <a:r>
              <a:rPr lang="ru-RU" dirty="0" smtClean="0">
                <a:solidFill>
                  <a:srgbClr val="0000FF"/>
                </a:solidFill>
              </a:rPr>
              <a:t> – </a:t>
            </a:r>
            <a:r>
              <a:rPr lang="ru-RU" dirty="0" err="1" smtClean="0">
                <a:solidFill>
                  <a:srgbClr val="0000FF"/>
                </a:solidFill>
              </a:rPr>
              <a:t>шетелдіктің Қазақстан Республикасында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тұруға ықтиярхаты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</a:rPr>
              <a:t>азаматтығы жоқ адам</a:t>
            </a:r>
            <a:r>
              <a:rPr lang="ru-RU" dirty="0" smtClean="0">
                <a:solidFill>
                  <a:srgbClr val="0000FF"/>
                </a:solidFill>
              </a:rPr>
              <a:t> – </a:t>
            </a:r>
            <a:r>
              <a:rPr lang="ru-RU" dirty="0" err="1" smtClean="0">
                <a:solidFill>
                  <a:srgbClr val="0000FF"/>
                </a:solidFill>
              </a:rPr>
              <a:t>азаматтығы жоқ адамның куәлігі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3) </a:t>
            </a:r>
            <a:r>
              <a:rPr lang="ru-RU" dirty="0" err="1" smtClean="0">
                <a:solidFill>
                  <a:srgbClr val="0000FF"/>
                </a:solidFill>
              </a:rPr>
              <a:t>босқын </a:t>
            </a:r>
            <a:r>
              <a:rPr lang="ru-RU" dirty="0" smtClean="0">
                <a:solidFill>
                  <a:srgbClr val="0000FF"/>
                </a:solidFill>
              </a:rPr>
              <a:t>– </a:t>
            </a:r>
            <a:r>
              <a:rPr lang="ru-RU" dirty="0" err="1" smtClean="0">
                <a:solidFill>
                  <a:srgbClr val="0000FF"/>
                </a:solidFill>
              </a:rPr>
              <a:t>босқын куәлігі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4) пана </a:t>
            </a:r>
            <a:r>
              <a:rPr lang="ru-RU" dirty="0" err="1" smtClean="0">
                <a:solidFill>
                  <a:srgbClr val="0000FF"/>
                </a:solidFill>
              </a:rPr>
              <a:t>іздеуші</a:t>
            </a:r>
            <a:r>
              <a:rPr lang="ru-RU" dirty="0" smtClean="0">
                <a:solidFill>
                  <a:srgbClr val="0000FF"/>
                </a:solidFill>
              </a:rPr>
              <a:t> – </a:t>
            </a:r>
            <a:r>
              <a:rPr lang="ru-RU" dirty="0" err="1" smtClean="0">
                <a:solidFill>
                  <a:srgbClr val="0000FF"/>
                </a:solidFill>
              </a:rPr>
              <a:t>пана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іздеуші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адамның куәлігі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5) </a:t>
            </a:r>
            <a:r>
              <a:rPr lang="ru-RU" dirty="0" err="1" smtClean="0">
                <a:solidFill>
                  <a:srgbClr val="0000FF"/>
                </a:solidFill>
              </a:rPr>
              <a:t>оралман</a:t>
            </a:r>
            <a:r>
              <a:rPr lang="ru-RU" dirty="0" smtClean="0">
                <a:solidFill>
                  <a:srgbClr val="0000FF"/>
                </a:solidFill>
              </a:rPr>
              <a:t> – </a:t>
            </a:r>
            <a:r>
              <a:rPr lang="ru-RU" dirty="0" err="1" smtClean="0">
                <a:solidFill>
                  <a:srgbClr val="0000FF"/>
                </a:solidFill>
              </a:rPr>
              <a:t>оралман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куәлігі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көрсетуге құжаттарды тапсырған кезде</a:t>
            </a:r>
            <a:r>
              <a:rPr lang="ru-RU" dirty="0" smtClean="0">
                <a:solidFill>
                  <a:srgbClr val="0000FF"/>
                </a:solidFill>
              </a:rPr>
              <a:t> осы </a:t>
            </a: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 стандартына</a:t>
            </a:r>
            <a:r>
              <a:rPr lang="ru-RU" dirty="0" smtClean="0">
                <a:solidFill>
                  <a:srgbClr val="0000FF"/>
                </a:solidFill>
              </a:rPr>
              <a:t> </a:t>
            </a:r>
            <a:r>
              <a:rPr lang="ru-RU" dirty="0" err="1" smtClean="0">
                <a:solidFill>
                  <a:srgbClr val="0000FF"/>
                </a:solidFill>
                <a:hlinkClick r:id="rId3" action="ppaction://hlinkfile"/>
              </a:rPr>
              <a:t>қосымшаға</a:t>
            </a:r>
            <a:r>
              <a:rPr lang="ru-RU" dirty="0" err="1" smtClean="0">
                <a:solidFill>
                  <a:srgbClr val="0000FF"/>
                </a:solidFill>
              </a:rPr>
              <a:t> сәйкес нысан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бойынша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алушыдан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құжаттардың қабылданғаны 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қолхат беріледі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онда</a:t>
            </a:r>
            <a:r>
              <a:rPr lang="ru-RU" dirty="0" smtClean="0">
                <a:solidFill>
                  <a:srgbClr val="0000FF"/>
                </a:solidFill>
              </a:rPr>
              <a:t>: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тапсырылған құжаттардың тізбесі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</a:rPr>
              <a:t>құжаттарды қабылдап алған қызметкердің тегі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аты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әкесінің аты</a:t>
            </a:r>
            <a:r>
              <a:rPr lang="ru-RU" dirty="0" smtClean="0">
                <a:solidFill>
                  <a:srgbClr val="0000FF"/>
                </a:solidFill>
              </a:rPr>
              <a:t> (бар </a:t>
            </a:r>
            <a:r>
              <a:rPr lang="ru-RU" dirty="0" err="1" smtClean="0">
                <a:solidFill>
                  <a:srgbClr val="0000FF"/>
                </a:solidFill>
              </a:rPr>
              <a:t>болса</a:t>
            </a:r>
            <a:r>
              <a:rPr lang="ru-RU" dirty="0" smtClean="0">
                <a:solidFill>
                  <a:srgbClr val="0000FF"/>
                </a:solidFill>
              </a:rPr>
              <a:t>), </a:t>
            </a:r>
            <a:r>
              <a:rPr lang="ru-RU" dirty="0" err="1" smtClean="0">
                <a:solidFill>
                  <a:srgbClr val="0000FF"/>
                </a:solidFill>
              </a:rPr>
              <a:t>лауазымы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сондай-ақ байланыс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деректері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көрсетіледі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1268760"/>
            <a:ext cx="97869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0000FF"/>
                </a:solidFill>
              </a:rPr>
              <a:t>Порталға жүгінген кезде</a:t>
            </a:r>
            <a:r>
              <a:rPr lang="ru-RU" b="1" dirty="0" smtClean="0">
                <a:solidFill>
                  <a:srgbClr val="0000FF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алушының нақты тұрғылықты мекенжайы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көрсетілген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оның өкілінің </a:t>
            </a:r>
            <a:r>
              <a:rPr lang="ru-RU" dirty="0" smtClean="0">
                <a:solidFill>
                  <a:srgbClr val="0000FF"/>
                </a:solidFill>
              </a:rPr>
              <a:t>ЭЦҚ </a:t>
            </a:r>
            <a:r>
              <a:rPr lang="ru-RU" dirty="0" err="1" smtClean="0">
                <a:solidFill>
                  <a:srgbClr val="0000FF"/>
                </a:solidFill>
              </a:rPr>
              <a:t>қойылған көрсетілетін қызметті алушының ата-анасының бірінің (қорғаншы немесе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қамқоршы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электрондық құжат нысанындағы сұранысы; </a:t>
            </a:r>
            <a:br>
              <a:rPr lang="ru-RU" dirty="0" err="1" smtClean="0">
                <a:solidFill>
                  <a:srgbClr val="0000FF"/>
                </a:solidFill>
              </a:rPr>
            </a:br>
            <a:r>
              <a:rPr lang="ru-RU" dirty="0" err="1" smtClean="0">
                <a:solidFill>
                  <a:srgbClr val="0000FF"/>
                </a:solidFill>
              </a:rPr>
              <a:t>      </a:t>
            </a:r>
            <a:r>
              <a:rPr lang="ru-RU" dirty="0" smtClean="0">
                <a:solidFill>
                  <a:srgbClr val="0000FF"/>
                </a:solidFill>
              </a:rPr>
              <a:t>2)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алушының жеке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сәйкестендіру нөмірі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3) </a:t>
            </a:r>
            <a:r>
              <a:rPr lang="ru-RU" dirty="0" err="1" smtClean="0">
                <a:solidFill>
                  <a:srgbClr val="0000FF"/>
                </a:solidFill>
              </a:rPr>
              <a:t>егер</a:t>
            </a:r>
            <a:r>
              <a:rPr lang="ru-RU" dirty="0" smtClean="0">
                <a:solidFill>
                  <a:srgbClr val="0000FF"/>
                </a:solidFill>
              </a:rPr>
              <a:t> бала 2008 </a:t>
            </a:r>
            <a:r>
              <a:rPr lang="ru-RU" dirty="0" err="1" smtClean="0">
                <a:solidFill>
                  <a:srgbClr val="0000FF"/>
                </a:solidFill>
              </a:rPr>
              <a:t>жылға дейін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туылса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баланың туу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куәлігінің электрондық көшірмесі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қорғаншысы</a:t>
            </a:r>
            <a:r>
              <a:rPr lang="ru-RU" dirty="0" smtClean="0">
                <a:solidFill>
                  <a:srgbClr val="0000FF"/>
                </a:solidFill>
              </a:rPr>
              <a:t>/</a:t>
            </a:r>
            <a:r>
              <a:rPr lang="ru-RU" dirty="0" err="1" smtClean="0">
                <a:solidFill>
                  <a:srgbClr val="0000FF"/>
                </a:solidFill>
              </a:rPr>
              <a:t>қамқоршысы өтініш берген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жағдайда</a:t>
            </a:r>
            <a:r>
              <a:rPr lang="ru-RU" dirty="0" smtClean="0">
                <a:solidFill>
                  <a:srgbClr val="0000FF"/>
                </a:solidFill>
              </a:rPr>
              <a:t>);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4) </a:t>
            </a:r>
            <a:r>
              <a:rPr lang="ru-RU" dirty="0" err="1" smtClean="0">
                <a:solidFill>
                  <a:srgbClr val="0000FF"/>
                </a:solidFill>
              </a:rPr>
              <a:t>денсаулығы туралы</a:t>
            </a:r>
            <a:r>
              <a:rPr lang="ru-RU" dirty="0" smtClean="0">
                <a:solidFill>
                  <a:srgbClr val="0000FF"/>
                </a:solidFill>
              </a:rPr>
              <a:t> № 086 </a:t>
            </a:r>
            <a:r>
              <a:rPr lang="ru-RU" dirty="0" err="1" smtClean="0">
                <a:solidFill>
                  <a:srgbClr val="0000FF"/>
                </a:solidFill>
              </a:rPr>
              <a:t>нысанындағы анықтаманың электрондық көшірмесі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медициналық </a:t>
            </a:r>
            <a:r>
              <a:rPr lang="ru-RU" dirty="0" smtClean="0">
                <a:solidFill>
                  <a:srgbClr val="0000FF"/>
                </a:solidFill>
              </a:rPr>
              <a:t>паспорт);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5)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алушының </a:t>
            </a:r>
            <a:r>
              <a:rPr lang="ru-RU" dirty="0" smtClean="0">
                <a:solidFill>
                  <a:srgbClr val="0000FF"/>
                </a:solidFill>
              </a:rPr>
              <a:t>3х4 см </a:t>
            </a:r>
            <a:r>
              <a:rPr lang="ru-RU" dirty="0" err="1" smtClean="0">
                <a:solidFill>
                  <a:srgbClr val="0000FF"/>
                </a:solidFill>
              </a:rPr>
              <a:t>өлшеміндегі цифрлық фотосуреті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6) </a:t>
            </a:r>
            <a:r>
              <a:rPr lang="ru-RU" dirty="0" err="1" smtClean="0">
                <a:solidFill>
                  <a:srgbClr val="0000FF"/>
                </a:solidFill>
              </a:rPr>
              <a:t>педагогикалық-медициналық-психологиялық </a:t>
            </a:r>
            <a:r>
              <a:rPr lang="ru-RU" dirty="0" smtClean="0">
                <a:solidFill>
                  <a:srgbClr val="0000FF"/>
                </a:solidFill>
              </a:rPr>
              <a:t>комиссия (бар </a:t>
            </a:r>
            <a:r>
              <a:rPr lang="ru-RU" dirty="0" err="1" smtClean="0">
                <a:solidFill>
                  <a:srgbClr val="0000FF"/>
                </a:solidFill>
              </a:rPr>
              <a:t>болса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қорытындысының электрондық көшірмесі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39552" y="1052736"/>
            <a:ext cx="83173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b="1" dirty="0" smtClean="0">
                <a:solidFill>
                  <a:srgbClr val="0000FF"/>
                </a:solidFill>
              </a:rPr>
              <a:t>Әрбір рәсімнің (іс-қимылдың) ұзақтығын көрсете отырып, көрсетілетін қызметті берушінің құрылымдық бөлімшелері (қызметкерлері) арасындағы рәсімдердің (іс-қимылдардың)  реттілігін сипаттаудың блок-схемасы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8194" name="Picture 2" descr="http://adilet.zan.kz/files/0376/46/3625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038350"/>
            <a:ext cx="4943475" cy="4819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6658" y="1"/>
            <a:ext cx="831734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b="1" dirty="0" smtClean="0">
                <a:solidFill>
                  <a:srgbClr val="0000FF"/>
                </a:solidFill>
              </a:rPr>
              <a:t>«Бастауыш, негізгі орта, жалпы орта білім берудің жалпы білім беретін бағдарламалары бойынша оқыту үшін ведомстволық бағыныстылығына қарамастан білім беру ұйымдарына құжаттарды қабылдау және оқуға қабылдау» мемлекеттік қызметін көрсетудің бизнес-процестерінің анықтамалығы</a:t>
            </a:r>
            <a:endParaRPr lang="ru-RU" b="1" dirty="0">
              <a:solidFill>
                <a:srgbClr val="0000FF"/>
              </a:solidFill>
            </a:endParaRPr>
          </a:p>
        </p:txBody>
      </p:sp>
      <p:pic>
        <p:nvPicPr>
          <p:cNvPr id="7170" name="Picture 2" descr="http://adilet.zan.kz/files/0376/46/3625_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627797"/>
            <a:ext cx="6624735" cy="52302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260648"/>
            <a:ext cx="9786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6658" y="1196752"/>
            <a:ext cx="83173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Портал арқылы мемлекеттік қызмет көрсету кезінде ақпараттық жүйелердің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функционалдық өзара іс-қимылдарының </a:t>
            </a:r>
            <a:r>
              <a:rPr lang="kk-KZ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диаграммасы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9" name="Picture 5" descr="http://adilet.zan.kz/files/0376/46/3625_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348880"/>
            <a:ext cx="9073008" cy="4045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 err="1" smtClean="0">
                <a:solidFill>
                  <a:srgbClr val="0000FF"/>
                </a:solidFill>
              </a:rPr>
              <a:t>Негізгі</a:t>
            </a:r>
            <a:r>
              <a:rPr lang="ru-RU" sz="2000" b="1" dirty="0" smtClean="0">
                <a:solidFill>
                  <a:srgbClr val="0000FF"/>
                </a:solidFill>
              </a:rPr>
              <a:t> орта, </a:t>
            </a:r>
            <a:r>
              <a:rPr lang="ru-RU" sz="2000" b="1" dirty="0" err="1" smtClean="0">
                <a:solidFill>
                  <a:srgbClr val="0000FF"/>
                </a:solidFill>
              </a:rPr>
              <a:t>жалпы</a:t>
            </a:r>
            <a:r>
              <a:rPr lang="ru-RU" sz="2000" b="1" dirty="0" smtClean="0">
                <a:solidFill>
                  <a:srgbClr val="0000FF"/>
                </a:solidFill>
              </a:rPr>
              <a:t> орта </a:t>
            </a:r>
            <a:r>
              <a:rPr lang="ru-RU" sz="2000" b="1" dirty="0" err="1" smtClean="0">
                <a:solidFill>
                  <a:srgbClr val="0000FF"/>
                </a:solidFill>
              </a:rPr>
              <a:t>білім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туралы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құжаттардың телнұсқаларын </a:t>
            </a:r>
            <a:r>
              <a:rPr lang="ru-RU" sz="2000" b="1" dirty="0" smtClean="0">
                <a:solidFill>
                  <a:srgbClr val="0000FF"/>
                </a:solidFill>
              </a:rPr>
              <a:t>беру» </a:t>
            </a:r>
            <a:r>
              <a:rPr lang="ru-RU" sz="2000" b="1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көрсетілетін </a:t>
            </a:r>
            <a:r>
              <a:rPr lang="ru-RU" sz="2000" b="1" dirty="0" err="1" smtClean="0">
                <a:solidFill>
                  <a:srgbClr val="0000FF"/>
                </a:solidFill>
              </a:rPr>
              <a:t>қызмет </a:t>
            </a:r>
            <a:r>
              <a:rPr lang="ru-RU" sz="2000" b="1" dirty="0" smtClean="0">
                <a:solidFill>
                  <a:srgbClr val="0000FF"/>
                </a:solidFill>
              </a:rPr>
              <a:t>стандарты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err="1" smtClean="0">
                <a:solidFill>
                  <a:srgbClr val="0000FF"/>
                </a:solidFill>
              </a:rPr>
              <a:t>Қазақстан Республикасы</a:t>
            </a:r>
            <a:r>
              <a:rPr lang="ru-RU" sz="2000" i="1" dirty="0" smtClean="0">
                <a:solidFill>
                  <a:srgbClr val="0000FF"/>
                </a:solidFill>
              </a:rPr>
              <a:t>  </a:t>
            </a:r>
            <a:r>
              <a:rPr lang="ru-RU" sz="2000" i="1" dirty="0" err="1" smtClean="0">
                <a:solidFill>
                  <a:srgbClr val="0000FF"/>
                </a:solidFill>
              </a:rPr>
              <a:t>Үкіметінің</a:t>
            </a:r>
            <a:r>
              <a:rPr lang="ru-RU" sz="2000" i="1" dirty="0" err="1" smtClean="0">
                <a:solidFill>
                  <a:srgbClr val="0000FF"/>
                </a:solidFill>
              </a:rPr>
              <a:t>  </a:t>
            </a:r>
            <a:r>
              <a:rPr lang="ru-RU" sz="2000" i="1" dirty="0" smtClean="0">
                <a:solidFill>
                  <a:srgbClr val="0000FF"/>
                </a:solidFill>
              </a:rPr>
              <a:t>2014 </a:t>
            </a:r>
            <a:r>
              <a:rPr lang="ru-RU" sz="2000" i="1" dirty="0" err="1" smtClean="0">
                <a:solidFill>
                  <a:srgbClr val="0000FF"/>
                </a:solidFill>
              </a:rPr>
              <a:t>жылғы </a:t>
            </a:r>
            <a:r>
              <a:rPr lang="ru-RU" sz="2000" i="1" dirty="0" smtClean="0">
                <a:solidFill>
                  <a:srgbClr val="0000FF"/>
                </a:solidFill>
              </a:rPr>
              <a:t>23 </a:t>
            </a:r>
            <a:r>
              <a:rPr lang="ru-RU" sz="2000" i="1" dirty="0" err="1" smtClean="0">
                <a:solidFill>
                  <a:srgbClr val="0000FF"/>
                </a:solidFill>
              </a:rPr>
              <a:t>мамырдағы </a:t>
            </a:r>
            <a:r>
              <a:rPr lang="ru-RU" sz="2000" i="1" dirty="0" smtClean="0">
                <a:solidFill>
                  <a:srgbClr val="0000FF"/>
                </a:solidFill>
              </a:rPr>
              <a:t>№ </a:t>
            </a:r>
            <a:r>
              <a:rPr lang="ru-RU" sz="2000" i="1" dirty="0" smtClean="0">
                <a:solidFill>
                  <a:srgbClr val="0000FF"/>
                </a:solidFill>
              </a:rPr>
              <a:t>538 </a:t>
            </a:r>
            <a:r>
              <a:rPr lang="ru-RU" sz="2000" i="1" dirty="0" err="1" smtClean="0">
                <a:solidFill>
                  <a:srgbClr val="0000FF"/>
                </a:solidFill>
              </a:rPr>
              <a:t>қаулысымен</a:t>
            </a:r>
            <a:r>
              <a:rPr lang="ru-RU" sz="2000" i="1" dirty="0" smtClean="0">
                <a:solidFill>
                  <a:srgbClr val="0000FF"/>
                </a:solidFill>
              </a:rPr>
              <a:t>   </a:t>
            </a:r>
            <a:br>
              <a:rPr lang="ru-RU" sz="2000" i="1" dirty="0" smtClean="0">
                <a:solidFill>
                  <a:srgbClr val="0000FF"/>
                </a:solidFill>
              </a:rPr>
            </a:br>
            <a:r>
              <a:rPr lang="ru-RU" sz="2000" i="1" dirty="0" err="1" smtClean="0">
                <a:solidFill>
                  <a:srgbClr val="0000FF"/>
                </a:solidFill>
              </a:rPr>
              <a:t>бекітілген</a:t>
            </a:r>
            <a:endParaRPr lang="ru-RU" sz="2000" i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err="1" smtClean="0">
                <a:solidFill>
                  <a:srgbClr val="0000FF"/>
                </a:solidFill>
              </a:rPr>
              <a:t>Батыс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Қазақстан облысы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бойынша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жергілікті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атқарушы органдар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көрсететін мектепке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дейінгі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және </a:t>
            </a:r>
            <a:r>
              <a:rPr lang="ru-RU" sz="2000" b="1" dirty="0" smtClean="0">
                <a:solidFill>
                  <a:srgbClr val="0000FF"/>
                </a:solidFill>
              </a:rPr>
              <a:t>орта </a:t>
            </a:r>
            <a:r>
              <a:rPr lang="ru-RU" sz="2000" b="1" dirty="0" err="1" smtClean="0">
                <a:solidFill>
                  <a:srgbClr val="0000FF"/>
                </a:solidFill>
              </a:rPr>
              <a:t>білім</a:t>
            </a:r>
            <a:r>
              <a:rPr lang="ru-RU" sz="2000" b="1" dirty="0" smtClean="0">
                <a:solidFill>
                  <a:srgbClr val="0000FF"/>
                </a:solidFill>
              </a:rPr>
              <a:t> беру </a:t>
            </a:r>
            <a:r>
              <a:rPr lang="ru-RU" sz="2000" b="1" dirty="0" err="1" smtClean="0">
                <a:solidFill>
                  <a:srgbClr val="0000FF"/>
                </a:solidFill>
              </a:rPr>
              <a:t>саласындағы мемлекеттік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көрсетілетін қызметтер регламенттерін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бекіту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b="1" dirty="0" err="1" smtClean="0">
                <a:solidFill>
                  <a:srgbClr val="0000FF"/>
                </a:solidFill>
              </a:rPr>
              <a:t>туралы</a:t>
            </a:r>
            <a:endParaRPr lang="ru-RU" sz="2000" b="1" dirty="0" smtClean="0">
              <a:solidFill>
                <a:srgbClr val="0000FF"/>
              </a:solidFill>
            </a:endParaRPr>
          </a:p>
          <a:p>
            <a:pPr algn="ctr" fontAlgn="base"/>
            <a:r>
              <a:rPr lang="ru-RU" sz="2000" i="1" dirty="0" smtClean="0">
                <a:solidFill>
                  <a:srgbClr val="0000FF"/>
                </a:solidFill>
              </a:rPr>
              <a:t>(</a:t>
            </a:r>
            <a:r>
              <a:rPr lang="ru-RU" sz="2000" i="1" dirty="0" err="1" smtClean="0">
                <a:solidFill>
                  <a:srgbClr val="0000FF"/>
                </a:solidFill>
              </a:rPr>
              <a:t>Батыс</a:t>
            </a:r>
            <a:r>
              <a:rPr lang="ru-RU" sz="2000" i="1" dirty="0" smtClean="0">
                <a:solidFill>
                  <a:srgbClr val="0000FF"/>
                </a:solidFill>
              </a:rPr>
              <a:t> </a:t>
            </a:r>
            <a:r>
              <a:rPr lang="ru-RU" sz="2000" i="1" dirty="0" err="1" smtClean="0">
                <a:solidFill>
                  <a:srgbClr val="0000FF"/>
                </a:solidFill>
              </a:rPr>
              <a:t>Қазақстан облысы</a:t>
            </a:r>
            <a:r>
              <a:rPr lang="ru-RU" sz="2000" i="1" dirty="0" smtClean="0">
                <a:solidFill>
                  <a:srgbClr val="0000FF"/>
                </a:solidFill>
              </a:rPr>
              <a:t> </a:t>
            </a:r>
            <a:r>
              <a:rPr lang="ru-RU" sz="2000" i="1" dirty="0" err="1" smtClean="0">
                <a:solidFill>
                  <a:srgbClr val="0000FF"/>
                </a:solidFill>
              </a:rPr>
              <a:t>әкімдігінің </a:t>
            </a:r>
            <a:r>
              <a:rPr lang="ru-RU" sz="2000" i="1" dirty="0" smtClean="0">
                <a:solidFill>
                  <a:srgbClr val="0000FF"/>
                </a:solidFill>
              </a:rPr>
              <a:t>2014 </a:t>
            </a:r>
            <a:r>
              <a:rPr lang="ru-RU" sz="2000" i="1" dirty="0" err="1" smtClean="0">
                <a:solidFill>
                  <a:srgbClr val="0000FF"/>
                </a:solidFill>
              </a:rPr>
              <a:t>жылғы </a:t>
            </a:r>
            <a:r>
              <a:rPr lang="ru-RU" sz="2000" i="1" dirty="0" smtClean="0">
                <a:solidFill>
                  <a:srgbClr val="0000FF"/>
                </a:solidFill>
              </a:rPr>
              <a:t>2 </a:t>
            </a:r>
            <a:r>
              <a:rPr lang="ru-RU" sz="2000" i="1" dirty="0" err="1" smtClean="0">
                <a:solidFill>
                  <a:srgbClr val="0000FF"/>
                </a:solidFill>
              </a:rPr>
              <a:t>қыркүйектегі </a:t>
            </a:r>
            <a:r>
              <a:rPr lang="ru-RU" sz="2000" i="1" dirty="0" smtClean="0">
                <a:solidFill>
                  <a:srgbClr val="0000FF"/>
                </a:solidFill>
              </a:rPr>
              <a:t>№ 223 </a:t>
            </a:r>
            <a:r>
              <a:rPr lang="ru-RU" sz="2000" i="1" dirty="0" err="1" smtClean="0">
                <a:solidFill>
                  <a:srgbClr val="0000FF"/>
                </a:solidFill>
              </a:rPr>
              <a:t>қаулысы</a:t>
            </a:r>
            <a:r>
              <a:rPr lang="ru-RU" sz="2000" i="1" dirty="0" smtClean="0">
                <a:solidFill>
                  <a:srgbClr val="0000FF"/>
                </a:solidFill>
              </a:rPr>
              <a:t>)</a:t>
            </a:r>
            <a:endParaRPr lang="ru-RU" sz="2000" i="1" dirty="0" smtClean="0">
              <a:solidFill>
                <a:srgbClr val="0000FF"/>
              </a:solidFill>
            </a:endParaRPr>
          </a:p>
          <a:p>
            <a:pPr algn="ctr" fontAlgn="base"/>
            <a:endParaRPr lang="ru-RU" dirty="0" smtClean="0">
              <a:solidFill>
                <a:srgbClr val="0000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FF"/>
                </a:solidFill>
              </a:rPr>
              <a:t>     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 </a:t>
            </a:r>
            <a:r>
              <a:rPr lang="ru-RU" dirty="0" err="1" smtClean="0">
                <a:solidFill>
                  <a:srgbClr val="0000FF"/>
                </a:solidFill>
              </a:rPr>
              <a:t>Өтініштерді </a:t>
            </a:r>
            <a:r>
              <a:rPr lang="ru-RU" dirty="0" err="1" smtClean="0">
                <a:solidFill>
                  <a:srgbClr val="0000FF"/>
                </a:solidFill>
              </a:rPr>
              <a:t>қабылдау және 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көрсетудің нәтижелерін </a:t>
            </a:r>
            <a:r>
              <a:rPr lang="ru-RU" dirty="0" smtClean="0">
                <a:solidFill>
                  <a:srgbClr val="0000FF"/>
                </a:solidFill>
              </a:rPr>
              <a:t>беру: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берушінің кеңсесі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</a:rPr>
              <a:t>Қазақстан Республикасы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Көлік және </a:t>
            </a:r>
            <a:r>
              <a:rPr lang="ru-RU" dirty="0" smtClean="0">
                <a:solidFill>
                  <a:srgbClr val="0000FF"/>
                </a:solidFill>
              </a:rPr>
              <a:t>коммуникация </a:t>
            </a:r>
            <a:r>
              <a:rPr lang="ru-RU" dirty="0" err="1" smtClean="0">
                <a:solidFill>
                  <a:srgbClr val="0000FF"/>
                </a:solidFill>
              </a:rPr>
              <a:t>министрлігі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қызметтерді автоматтандыруды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бақылау және халыққа қызмет көрсету орталықтарының қызметін үйлестіру жөніндегі комитеттің </a:t>
            </a:r>
            <a:r>
              <a:rPr lang="ru-RU" dirty="0" smtClean="0">
                <a:solidFill>
                  <a:srgbClr val="0000FF"/>
                </a:solidFill>
              </a:rPr>
              <a:t>«</a:t>
            </a:r>
            <a:r>
              <a:rPr lang="ru-RU" dirty="0" err="1" smtClean="0">
                <a:solidFill>
                  <a:srgbClr val="0000FF"/>
                </a:solidFill>
              </a:rPr>
              <a:t>Халыққа қызмет көрсету орталығы</a:t>
            </a:r>
            <a:r>
              <a:rPr lang="ru-RU" dirty="0" smtClean="0">
                <a:solidFill>
                  <a:srgbClr val="0000FF"/>
                </a:solidFill>
              </a:rPr>
              <a:t>» </a:t>
            </a:r>
            <a:r>
              <a:rPr lang="ru-RU" dirty="0" err="1" smtClean="0">
                <a:solidFill>
                  <a:srgbClr val="0000FF"/>
                </a:solidFill>
              </a:rPr>
              <a:t>шаруашылық жүргізу құқығындағы республикалық 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кәсіпорны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бұдан әрі </a:t>
            </a:r>
            <a:r>
              <a:rPr lang="ru-RU" dirty="0" smtClean="0">
                <a:solidFill>
                  <a:srgbClr val="0000FF"/>
                </a:solidFill>
              </a:rPr>
              <a:t>– ХҚКО) </a:t>
            </a:r>
            <a:r>
              <a:rPr lang="ru-RU" dirty="0" err="1" smtClean="0">
                <a:solidFill>
                  <a:srgbClr val="0000FF"/>
                </a:solidFill>
              </a:rPr>
              <a:t>арқылы жүзеге асырылады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 мерзімі</a:t>
            </a:r>
            <a:r>
              <a:rPr lang="ru-RU" dirty="0" smtClean="0">
                <a:solidFill>
                  <a:srgbClr val="0000FF"/>
                </a:solidFill>
              </a:rPr>
              <a:t>: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берушіге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немесе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ХҚКО-ға өтініш берген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кезде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көрсетілетін қызметті алушы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құжаттарды тапсырған сәттен бастап</a:t>
            </a:r>
            <a:r>
              <a:rPr lang="ru-RU" dirty="0" smtClean="0">
                <a:solidFill>
                  <a:srgbClr val="0000FF"/>
                </a:solidFill>
              </a:rPr>
              <a:t> – </a:t>
            </a:r>
            <a:r>
              <a:rPr lang="ru-RU" dirty="0" err="1" smtClean="0">
                <a:solidFill>
                  <a:srgbClr val="0000FF"/>
                </a:solidFill>
              </a:rPr>
              <a:t>күнтізбелік </a:t>
            </a:r>
            <a:r>
              <a:rPr lang="ru-RU" dirty="0" smtClean="0">
                <a:solidFill>
                  <a:srgbClr val="0000FF"/>
                </a:solidFill>
              </a:rPr>
              <a:t>30 </a:t>
            </a:r>
            <a:r>
              <a:rPr lang="ru-RU" dirty="0" err="1" smtClean="0">
                <a:solidFill>
                  <a:srgbClr val="0000FF"/>
                </a:solidFill>
              </a:rPr>
              <a:t>күннен аспайды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</a:rPr>
              <a:t>құжаттар топтамасын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тапсыру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үшін кезек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күтудің рұқсат етілген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ең ұзақ уақыты </a:t>
            </a:r>
            <a:r>
              <a:rPr lang="ru-RU" dirty="0" smtClean="0">
                <a:solidFill>
                  <a:srgbClr val="0000FF"/>
                </a:solidFill>
              </a:rPr>
              <a:t>– 15 </a:t>
            </a:r>
            <a:r>
              <a:rPr lang="ru-RU" dirty="0" err="1" smtClean="0">
                <a:solidFill>
                  <a:srgbClr val="0000FF"/>
                </a:solidFill>
              </a:rPr>
              <a:t>минуттан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аспайды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3)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көрсетудің рұқсат етілген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ең ұзақ уақыты </a:t>
            </a:r>
            <a:r>
              <a:rPr lang="ru-RU" dirty="0" smtClean="0">
                <a:solidFill>
                  <a:srgbClr val="0000FF"/>
                </a:solidFill>
              </a:rPr>
              <a:t>– 15 </a:t>
            </a:r>
            <a:r>
              <a:rPr lang="ru-RU" dirty="0" err="1" smtClean="0">
                <a:solidFill>
                  <a:srgbClr val="0000FF"/>
                </a:solidFill>
              </a:rPr>
              <a:t>минуттан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аспайды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5. </a:t>
            </a: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 нысаны</a:t>
            </a:r>
            <a:r>
              <a:rPr lang="ru-RU" dirty="0" smtClean="0">
                <a:solidFill>
                  <a:srgbClr val="0000FF"/>
                </a:solidFill>
              </a:rPr>
              <a:t> – </a:t>
            </a:r>
            <a:r>
              <a:rPr lang="ru-RU" dirty="0" err="1" smtClean="0">
                <a:solidFill>
                  <a:srgbClr val="0000FF"/>
                </a:solidFill>
              </a:rPr>
              <a:t>қағаз түрінде.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6. </a:t>
            </a: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 нәтижесі негізгі</a:t>
            </a:r>
            <a:r>
              <a:rPr lang="ru-RU" dirty="0" smtClean="0">
                <a:solidFill>
                  <a:srgbClr val="0000FF"/>
                </a:solidFill>
              </a:rPr>
              <a:t> орта </a:t>
            </a:r>
            <a:r>
              <a:rPr lang="ru-RU" dirty="0" err="1" smtClean="0">
                <a:solidFill>
                  <a:srgbClr val="0000FF"/>
                </a:solidFill>
              </a:rPr>
              <a:t>білім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куәліктің телнұсқасын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жалпы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орта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білім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туралы</a:t>
            </a:r>
            <a:r>
              <a:rPr lang="ru-RU" dirty="0" smtClean="0">
                <a:solidFill>
                  <a:srgbClr val="0000FF"/>
                </a:solidFill>
              </a:rPr>
              <a:t> аттестат </a:t>
            </a:r>
            <a:r>
              <a:rPr lang="ru-RU" dirty="0" err="1" smtClean="0">
                <a:solidFill>
                  <a:srgbClr val="0000FF"/>
                </a:solidFill>
              </a:rPr>
              <a:t>телнұсқасын </a:t>
            </a:r>
            <a:r>
              <a:rPr lang="ru-RU" dirty="0" smtClean="0">
                <a:solidFill>
                  <a:srgbClr val="0000FF"/>
                </a:solidFill>
              </a:rPr>
              <a:t>беру </a:t>
            </a:r>
            <a:r>
              <a:rPr lang="ru-RU" dirty="0" err="1" smtClean="0">
                <a:solidFill>
                  <a:srgbClr val="0000FF"/>
                </a:solidFill>
              </a:rPr>
              <a:t>болып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табылады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      </a:t>
            </a: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 нәтижесін ұсыну нысаны</a:t>
            </a:r>
            <a:r>
              <a:rPr lang="ru-RU" dirty="0" smtClean="0">
                <a:solidFill>
                  <a:srgbClr val="0000FF"/>
                </a:solidFill>
              </a:rPr>
              <a:t> – </a:t>
            </a:r>
            <a:r>
              <a:rPr lang="ru-RU" dirty="0" err="1" smtClean="0">
                <a:solidFill>
                  <a:srgbClr val="0000FF"/>
                </a:solidFill>
              </a:rPr>
              <a:t>қағаз түрінде.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endParaRPr lang="ru-RU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rgbClr val="0000FF"/>
                </a:solidFill>
              </a:rPr>
              <a:t>Мемлекеттік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қызмет көрсету үшін қажетті құжаттардың тізбесі</a:t>
            </a:r>
            <a:r>
              <a:rPr lang="ru-RU" dirty="0" smtClean="0">
                <a:solidFill>
                  <a:srgbClr val="0000FF"/>
                </a:solidFill>
              </a:rPr>
              <a:t>: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b="1" dirty="0" smtClean="0">
                <a:solidFill>
                  <a:srgbClr val="0000FF"/>
                </a:solidFill>
              </a:rPr>
              <a:t>      </a:t>
            </a:r>
            <a:r>
              <a:rPr lang="ru-RU" b="1" dirty="0" err="1" smtClean="0">
                <a:solidFill>
                  <a:srgbClr val="0000FF"/>
                </a:solidFill>
              </a:rPr>
              <a:t>көрсетілетін қызметті берушіге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өтініш білдірген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кезде</a:t>
            </a:r>
            <a:r>
              <a:rPr lang="ru-RU" b="1" dirty="0" smtClean="0">
                <a:solidFill>
                  <a:srgbClr val="0000FF"/>
                </a:solidFill>
              </a:rPr>
              <a:t>: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1) </a:t>
            </a:r>
            <a:r>
              <a:rPr lang="ru-RU" dirty="0" err="1" smtClean="0">
                <a:solidFill>
                  <a:srgbClr val="0000FF"/>
                </a:solidFill>
              </a:rPr>
              <a:t>құжатты жоғалтқан көрсетілетін қызметті алушының білім</a:t>
            </a:r>
            <a:r>
              <a:rPr lang="ru-RU" dirty="0" smtClean="0">
                <a:solidFill>
                  <a:srgbClr val="0000FF"/>
                </a:solidFill>
              </a:rPr>
              <a:t> беру </a:t>
            </a:r>
            <a:r>
              <a:rPr lang="ru-RU" dirty="0" err="1" smtClean="0">
                <a:solidFill>
                  <a:srgbClr val="0000FF"/>
                </a:solidFill>
              </a:rPr>
              <a:t>ұйымы басшысының атына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оның жоғалу жай-күйі баяндалған өтініші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2) </a:t>
            </a:r>
            <a:r>
              <a:rPr lang="ru-RU" dirty="0" err="1" smtClean="0">
                <a:solidFill>
                  <a:srgbClr val="0000FF"/>
                </a:solidFill>
              </a:rPr>
              <a:t>құжаттың нөмірі және тіркелген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күні көрсетілген құжаттың жоғалғаны 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ақпаратты көрсетілетін қызметті алушы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орналастырған күннен бастап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жарияланған мерзімінен</a:t>
            </a:r>
            <a:r>
              <a:rPr lang="ru-RU" dirty="0" smtClean="0">
                <a:solidFill>
                  <a:srgbClr val="0000FF"/>
                </a:solidFill>
              </a:rPr>
              <a:t> 10 </a:t>
            </a:r>
            <a:r>
              <a:rPr lang="ru-RU" dirty="0" err="1" smtClean="0">
                <a:solidFill>
                  <a:srgbClr val="0000FF"/>
                </a:solidFill>
              </a:rPr>
              <a:t>күн өтпеген мерзімді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баспасөз басылымынан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үзінді</a:t>
            </a:r>
            <a:r>
              <a:rPr lang="ru-RU" dirty="0" smtClean="0">
                <a:solidFill>
                  <a:srgbClr val="0000FF"/>
                </a:solidFill>
              </a:rPr>
              <a:t>;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      3) </a:t>
            </a:r>
            <a:r>
              <a:rPr lang="ru-RU" dirty="0" err="1" smtClean="0">
                <a:solidFill>
                  <a:srgbClr val="0000FF"/>
                </a:solidFill>
              </a:rPr>
              <a:t>туу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туралы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куәліктің </a:t>
            </a:r>
            <a:r>
              <a:rPr lang="ru-RU" dirty="0" smtClean="0">
                <a:solidFill>
                  <a:srgbClr val="0000FF"/>
                </a:solidFill>
              </a:rPr>
              <a:t>(2008 </a:t>
            </a:r>
            <a:r>
              <a:rPr lang="ru-RU" dirty="0" err="1" smtClean="0">
                <a:solidFill>
                  <a:srgbClr val="0000FF"/>
                </a:solidFill>
              </a:rPr>
              <a:t>жылға дейін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туылған жағдайда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немесе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жеке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куәліктің </a:t>
            </a:r>
            <a:r>
              <a:rPr lang="ru-RU" dirty="0" smtClean="0">
                <a:solidFill>
                  <a:srgbClr val="0000FF"/>
                </a:solidFill>
              </a:rPr>
              <a:t>(</a:t>
            </a:r>
            <a:r>
              <a:rPr lang="ru-RU" dirty="0" err="1" smtClean="0">
                <a:solidFill>
                  <a:srgbClr val="0000FF"/>
                </a:solidFill>
              </a:rPr>
              <a:t>паспорттың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көшірмесі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161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20</cp:revision>
  <dcterms:modified xsi:type="dcterms:W3CDTF">2015-03-02T03:29:13Z</dcterms:modified>
</cp:coreProperties>
</file>