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8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4" y="5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9D6ADD2-7FD7-470D-8DB4-1D83B136F18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08219E3E-2F5F-4EA0-9B38-2FF19C522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19E3E-2F5F-4EA0-9B38-2FF19C52276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C6FFF-400F-4ACA-8FC1-7C5AE8A5FD9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9C442-770C-40E4-B35B-FBE2D4445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online.zakon.kz/Document/?link_id=1001871668" TargetMode="External"/><Relationship Id="rId3" Type="http://schemas.openxmlformats.org/officeDocument/2006/relationships/hyperlink" Target="http://online.zakon.kz/Document/?link_id=1006147889" TargetMode="External"/><Relationship Id="rId7" Type="http://schemas.openxmlformats.org/officeDocument/2006/relationships/hyperlink" Target="http://online.zakon.kz/Document/?link_id=100724541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online.zakon.kz/Document/?link_id=1007460916" TargetMode="External"/><Relationship Id="rId5" Type="http://schemas.openxmlformats.org/officeDocument/2006/relationships/hyperlink" Target="http://online.zakon.kz/Document/?link_id=1007460914" TargetMode="External"/><Relationship Id="rId10" Type="http://schemas.openxmlformats.org/officeDocument/2006/relationships/hyperlink" Target="http://online.zakon.kz/Document/?link_id=1005690041" TargetMode="External"/><Relationship Id="rId4" Type="http://schemas.openxmlformats.org/officeDocument/2006/relationships/hyperlink" Target="http://online.zakon.kz/Document/?link_id=1007460913" TargetMode="External"/><Relationship Id="rId9" Type="http://schemas.openxmlformats.org/officeDocument/2006/relationships/hyperlink" Target="http://online.zakon.kz/Document/?link_id=100364301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 descr="01-company-presentation-templat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144000" cy="5275385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859274" y="849598"/>
            <a:ext cx="485778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УПРАВЛЕНИЕ ОБРАЗОВАНИЯ 	</a:t>
            </a:r>
          </a:p>
          <a:p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ЗАПАДНО-КАЗАХСТАНСКОЙ ОБЛАСТИ</a:t>
            </a:r>
          </a:p>
          <a:p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Рисунок 7" descr="логотип УО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714362"/>
            <a:ext cx="1571636" cy="1106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extBox 61"/>
          <p:cNvSpPr txBox="1"/>
          <p:nvPr/>
        </p:nvSpPr>
        <p:spPr>
          <a:xfrm>
            <a:off x="3357554" y="1871600"/>
            <a:ext cx="5286412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kk-KZ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МЕТОДИЧЕСКИЕ РЕКОМЕНДАЦИИ</a:t>
            </a: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ПРОВЕДЕНИЮ СУММАТИВНЫХ РАБОТ 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hangingPunct="0"/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УСЛОВИЯХ ДИСТАНЦИОННОГО ОБУЧЕНИЯ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ПОДГОТОВКА К ПРОВЕДЕНИЮ </a:t>
            </a: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СУММАТИВНОГО ОЦЕНИВАНИЯ ЗА РАЗДЕЛ И СУММАТИВНОГО ОЦЕНИВАНИЯ ЗА ЧЕТВЕРТЬ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57686" y="4677930"/>
            <a:ext cx="35004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Уральск - 2020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428728" cy="514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588450" y="1770039"/>
            <a:ext cx="7286676" cy="6588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428728" cy="514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714480" y="0"/>
            <a:ext cx="7143800" cy="29700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kk-KZ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kk-KZ" sz="1600" b="1" dirty="0" smtClean="0">
                <a:latin typeface="Arial" pitchFamily="34" charset="0"/>
                <a:cs typeface="Arial" pitchFamily="34" charset="0"/>
              </a:rPr>
              <a:t>ПРИКАЗ </a:t>
            </a:r>
          </a:p>
          <a:p>
            <a:pPr>
              <a:lnSpc>
                <a:spcPct val="150000"/>
              </a:lnSpc>
            </a:pPr>
            <a:r>
              <a:rPr lang="kk-KZ" sz="1600" dirty="0" smtClean="0">
                <a:latin typeface="Arial" pitchFamily="34" charset="0"/>
                <a:cs typeface="Arial" pitchFamily="34" charset="0"/>
              </a:rPr>
              <a:t>Исх. письмо №168  от 30.04.2020 г.</a:t>
            </a:r>
          </a:p>
          <a:p>
            <a:pPr>
              <a:lnSpc>
                <a:spcPct val="150000"/>
              </a:lnSpc>
            </a:pPr>
            <a:endParaRPr lang="kk-KZ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внесении </a:t>
            </a:r>
            <a:r>
              <a:rPr lang="kk-KZ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изменений и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дополнения в приказ Министра образования и науки Республики Казахстан от </a:t>
            </a:r>
            <a:r>
              <a:rPr lang="kk-KZ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апреля   2020 года № 13</a:t>
            </a:r>
            <a:r>
              <a:rPr lang="kk-KZ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«О дополнительных мерах по</a:t>
            </a:r>
            <a:r>
              <a:rPr lang="kk-KZ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обеспечению качества образования при переходе учебного процесса на дистанционные образовательные технологии на период пандемии коронавирусной инфекции COVID-19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8" name="Пятиугольник 17"/>
          <p:cNvSpPr/>
          <p:nvPr/>
        </p:nvSpPr>
        <p:spPr>
          <a:xfrm>
            <a:off x="8429652" y="4786328"/>
            <a:ext cx="714348" cy="3571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496" y="48049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317466"/>
              </p:ext>
            </p:extLst>
          </p:nvPr>
        </p:nvGraphicFramePr>
        <p:xfrm>
          <a:off x="1785918" y="3231848"/>
          <a:ext cx="678661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3305">
                  <a:extLst>
                    <a:ext uri="{9D8B030D-6E8A-4147-A177-3AD203B41FA5}">
                      <a16:colId xmlns:a16="http://schemas.microsoft.com/office/drawing/2014/main" val="1648109673"/>
                    </a:ext>
                  </a:extLst>
                </a:gridCol>
                <a:gridCol w="3393305">
                  <a:extLst>
                    <a:ext uri="{9D8B030D-6E8A-4147-A177-3AD203B41FA5}">
                      <a16:colId xmlns:a16="http://schemas.microsoft.com/office/drawing/2014/main" val="262716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Приложение</a:t>
                      </a:r>
                    </a:p>
                    <a:p>
                      <a:pPr algn="ctr"/>
                      <a:r>
                        <a:rPr lang="kk-KZ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 приказу Министра образования</a:t>
                      </a:r>
                      <a:endParaRPr lang="ru-RU" sz="16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kk-KZ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науки Республики Казахстан</a:t>
                      </a:r>
                      <a:endParaRPr lang="ru-RU" sz="16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kk-KZ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 «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30 </a:t>
                      </a:r>
                      <a:r>
                        <a:rPr lang="kk-KZ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 апреля 2020 года</a:t>
                      </a:r>
                      <a:endParaRPr lang="ru-RU" sz="16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kk-KZ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168</a:t>
                      </a:r>
                      <a:endParaRPr lang="ru-RU" sz="16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6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Приложение </a:t>
                      </a:r>
                      <a:r>
                        <a:rPr lang="kk-KZ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6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 приказу Министра образования</a:t>
                      </a: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науки Республики Казахстан</a:t>
                      </a: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 </a:t>
                      </a:r>
                      <a:r>
                        <a:rPr lang="kk-KZ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r>
                        <a:rPr lang="ru-RU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апреля 2020 года </a:t>
                      </a: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№1</a:t>
                      </a:r>
                      <a:r>
                        <a:rPr lang="kk-KZ" sz="1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</a:t>
                      </a:r>
                      <a:endParaRPr lang="ru-RU" sz="16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6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73918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428728" cy="514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643042" y="714362"/>
            <a:ext cx="7072362" cy="31700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kk-KZ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Приказ Министра образования и науки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Республики Казахстан от 18 марта 2008 года №125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«Об утверждении Типовых правил проведения текущего контроля успеваемости, промежуточной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 итоговой аттестации обучающихся» </a:t>
            </a:r>
          </a:p>
          <a:p>
            <a:pPr algn="ctr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/>
              </a:rPr>
              <a:t>пункты и подпункты 14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4"/>
              </a:rPr>
              <a:t>14.1-14.3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5"/>
              </a:rPr>
              <a:t>14.5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6"/>
              </a:rPr>
              <a:t>14.7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7"/>
              </a:rPr>
              <a:t>14.8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8"/>
              </a:rPr>
              <a:t>15-18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9"/>
              </a:rPr>
              <a:t>21-26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10"/>
              </a:rPr>
              <a:t>29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8429652" y="4786328"/>
            <a:ext cx="714348" cy="3571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496" y="48049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428728" cy="514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000232" y="2871619"/>
            <a:ext cx="678661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kk-KZ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 hangingPunct="0"/>
            <a:r>
              <a:rPr lang="kk-KZ" sz="2000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оличество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СОР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СОЧ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не должно превышать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трех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суммативных работ в один день.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 hangingPunct="0"/>
            <a:r>
              <a:rPr lang="kk-KZ" dirty="0" smtClean="0">
                <a:latin typeface="Arial" pitchFamily="34" charset="0"/>
                <a:cs typeface="Arial" pitchFamily="34" charset="0"/>
              </a:rPr>
              <a:t> 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8429652" y="4786328"/>
            <a:ext cx="714348" cy="3571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496" y="48049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_1223-14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65B7CC"/>
              </a:clrFrom>
              <a:clrTo>
                <a:srgbClr val="65B7C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1604" y="1157107"/>
            <a:ext cx="1143008" cy="114300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00332" y="895453"/>
            <a:ext cx="6143668" cy="16619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Составляется гибкий график сдачи </a:t>
            </a:r>
            <a:r>
              <a:rPr lang="kk-KZ" sz="1700" dirty="0" smtClean="0">
                <a:latin typeface="Arial" pitchFamily="34" charset="0"/>
                <a:cs typeface="Arial" pitchFamily="34" charset="0"/>
              </a:rPr>
              <a:t>суммативной работы</a:t>
            </a:r>
          </a:p>
          <a:p>
            <a:pPr>
              <a:lnSpc>
                <a:spcPct val="150000"/>
              </a:lnSpc>
            </a:pPr>
            <a:r>
              <a:rPr lang="kk-KZ" sz="170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kk-KZ" sz="1700" b="1" dirty="0" smtClean="0">
                <a:latin typeface="Arial" pitchFamily="34" charset="0"/>
                <a:cs typeface="Arial" pitchFamily="34" charset="0"/>
              </a:rPr>
              <a:t>РАЗДЕЛ</a:t>
            </a:r>
            <a:r>
              <a:rPr lang="kk-KZ" sz="1700" dirty="0" smtClean="0">
                <a:latin typeface="Arial" pitchFamily="34" charset="0"/>
                <a:cs typeface="Arial" pitchFamily="34" charset="0"/>
              </a:rPr>
              <a:t> (далее – </a:t>
            </a:r>
            <a:r>
              <a:rPr lang="kk-KZ" sz="1700" b="1" dirty="0" smtClean="0">
                <a:latin typeface="Arial" pitchFamily="34" charset="0"/>
                <a:cs typeface="Arial" pitchFamily="34" charset="0"/>
              </a:rPr>
              <a:t>СОР</a:t>
            </a:r>
            <a:r>
              <a:rPr lang="kk-KZ" sz="17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kk-KZ" sz="1700" dirty="0" smtClean="0">
                <a:latin typeface="Arial" pitchFamily="34" charset="0"/>
                <a:cs typeface="Arial" pitchFamily="34" charset="0"/>
              </a:rPr>
              <a:t>суммативной работы</a:t>
            </a:r>
          </a:p>
          <a:p>
            <a:pPr>
              <a:lnSpc>
                <a:spcPct val="150000"/>
              </a:lnSpc>
            </a:pPr>
            <a:r>
              <a:rPr lang="kk-KZ" sz="170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kk-KZ" sz="1700" b="1" dirty="0" smtClean="0">
                <a:latin typeface="Arial" pitchFamily="34" charset="0"/>
                <a:cs typeface="Arial" pitchFamily="34" charset="0"/>
              </a:rPr>
              <a:t>ЧЕТВЕРТЬ</a:t>
            </a:r>
            <a:r>
              <a:rPr lang="kk-KZ" sz="1700" dirty="0" smtClean="0">
                <a:latin typeface="Arial" pitchFamily="34" charset="0"/>
                <a:cs typeface="Arial" pitchFamily="34" charset="0"/>
              </a:rPr>
              <a:t> (далее – </a:t>
            </a:r>
            <a:r>
              <a:rPr lang="kk-KZ" sz="1700" b="1" dirty="0" smtClean="0">
                <a:latin typeface="Arial" pitchFamily="34" charset="0"/>
                <a:cs typeface="Arial" pitchFamily="34" charset="0"/>
              </a:rPr>
              <a:t>СОЧ</a:t>
            </a:r>
            <a:r>
              <a:rPr lang="kk-KZ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с указанием учебных предметов, даты проведения.</a:t>
            </a:r>
            <a:endParaRPr lang="ru-RU" sz="17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643042" y="1203978"/>
            <a:ext cx="6858048" cy="29392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kk-KZ" u="sng" dirty="0" smtClean="0">
                <a:latin typeface="Arial" pitchFamily="34" charset="0"/>
                <a:cs typeface="Arial" pitchFamily="34" charset="0"/>
              </a:rPr>
              <a:t>СРОКИ ПРОВЕДЕНИЯ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СОР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по учебным предметам с нагрузкой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2 и более часов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в неделю – </a:t>
            </a:r>
          </a:p>
          <a:p>
            <a:pPr algn="just"/>
            <a:r>
              <a:rPr lang="kk-KZ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4-11 мая 2020 год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kk-KZ" dirty="0" smtClean="0">
                <a:latin typeface="Arial" pitchFamily="34" charset="0"/>
                <a:cs typeface="Arial" pitchFamily="34" charset="0"/>
              </a:rPr>
              <a:t>               с нагрузкой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1 час 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в неделю проводится </a:t>
            </a:r>
          </a:p>
          <a:p>
            <a:r>
              <a:rPr lang="kk-KZ" sz="2000" b="1" dirty="0" smtClean="0">
                <a:latin typeface="Arial" pitchFamily="34" charset="0"/>
                <a:cs typeface="Arial" pitchFamily="34" charset="0"/>
              </a:rPr>
              <a:t>             1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суммативная работа за раздел; </a:t>
            </a:r>
          </a:p>
          <a:p>
            <a:endParaRPr lang="kk-KZ" sz="7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u="sng" dirty="0" smtClean="0">
                <a:latin typeface="Arial" pitchFamily="34" charset="0"/>
                <a:cs typeface="Arial" pitchFamily="34" charset="0"/>
              </a:rPr>
              <a:t>СРОКИ ПРОВЕДЕНИЯ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СОР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по учебным предметам с нагрузкой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1 час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в неделю – </a:t>
            </a:r>
          </a:p>
          <a:p>
            <a:pPr algn="just"/>
            <a:r>
              <a:rPr lang="kk-KZ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11-15 мая 2020 года.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428728" cy="514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иугольник 17"/>
          <p:cNvSpPr/>
          <p:nvPr/>
        </p:nvSpPr>
        <p:spPr>
          <a:xfrm>
            <a:off x="8429652" y="4786328"/>
            <a:ext cx="714348" cy="3571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496" y="48049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3042" y="142858"/>
            <a:ext cx="6858048" cy="11233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hangingPunct="0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1-10-Х КЛАССАХ ПО УЧЕБНЫМ ПРЕДМЕТАМ:</a:t>
            </a:r>
          </a:p>
          <a:p>
            <a:pPr lvl="0"/>
            <a:endParaRPr lang="kk-KZ" sz="7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kk-KZ" dirty="0" smtClean="0">
                <a:latin typeface="Arial" pitchFamily="34" charset="0"/>
                <a:cs typeface="Arial" pitchFamily="34" charset="0"/>
              </a:rPr>
              <a:t>	с недельной нагрузкой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и более часов 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проводятся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суммативная работа за раздел;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428860" y="2353382"/>
            <a:ext cx="57864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428860" y="4214824"/>
            <a:ext cx="57864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28728" y="4347250"/>
            <a:ext cx="77152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hangingPunct="0"/>
            <a:r>
              <a:rPr lang="kk-KZ" sz="2000" b="1" dirty="0" smtClean="0">
                <a:latin typeface="Arial" pitchFamily="34" charset="0"/>
                <a:cs typeface="Arial" pitchFamily="34" charset="0"/>
              </a:rPr>
              <a:t>Сроки проведения СОЧ в 1-10-х классах – 18-22 мая 2020 г.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0" name="Picture 2" descr="Администрация Орловского района&quot; — card of the user iosif t. in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428610"/>
            <a:ext cx="974333" cy="909631"/>
          </a:xfrm>
          <a:prstGeom prst="rect">
            <a:avLst/>
          </a:prstGeom>
          <a:noFill/>
        </p:spPr>
      </p:pic>
      <p:pic>
        <p:nvPicPr>
          <p:cNvPr id="23" name="Picture 2" descr="Администрация Орловского района&quot; — card of the user iosif t. in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299646"/>
            <a:ext cx="974333" cy="9096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428728" cy="514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иугольник 17"/>
          <p:cNvSpPr/>
          <p:nvPr/>
        </p:nvSpPr>
        <p:spPr>
          <a:xfrm>
            <a:off x="8429652" y="4786328"/>
            <a:ext cx="714348" cy="3571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496" y="48049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2548" y="299382"/>
            <a:ext cx="7286676" cy="428578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hangingPunct="0"/>
            <a:r>
              <a:rPr lang="kk-KZ" sz="2000" b="1" u="sng" dirty="0" smtClean="0">
                <a:latin typeface="Arial" pitchFamily="34" charset="0"/>
                <a:cs typeface="Arial" pitchFamily="34" charset="0"/>
              </a:rPr>
              <a:t>ВРЕМЯ ПРОВЕДЕНИЯ: </a:t>
            </a:r>
          </a:p>
          <a:p>
            <a:pPr hangingPunct="0">
              <a:lnSpc>
                <a:spcPct val="150000"/>
              </a:lnSpc>
            </a:pPr>
            <a:r>
              <a:rPr lang="kk-KZ" b="1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СОР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минут, </a:t>
            </a:r>
          </a:p>
          <a:p>
            <a:pPr hangingPunct="0"/>
            <a:r>
              <a:rPr lang="kk-KZ" dirty="0" smtClean="0">
                <a:latin typeface="Arial" pitchFamily="34" charset="0"/>
                <a:cs typeface="Arial" pitchFamily="34" charset="0"/>
              </a:rPr>
              <a:t>                                          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СОЧ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минут.</a:t>
            </a:r>
          </a:p>
          <a:p>
            <a:pPr hangingPunct="0"/>
            <a:endParaRPr lang="kk-KZ" sz="1050" dirty="0" smtClean="0">
              <a:latin typeface="Arial" pitchFamily="34" charset="0"/>
              <a:cs typeface="Arial" pitchFamily="34" charset="0"/>
            </a:endParaRPr>
          </a:p>
          <a:p>
            <a:pPr algn="just" hangingPunct="0"/>
            <a:r>
              <a:rPr lang="kk-KZ" dirty="0" smtClean="0">
                <a:latin typeface="Arial" pitchFamily="34" charset="0"/>
                <a:cs typeface="Arial" pitchFamily="34" charset="0"/>
              </a:rPr>
              <a:t>Для обучающихся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1-4 классов время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проведения СОР и СОЧ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не регламентируется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kk-KZ" dirty="0" smtClean="0">
                <a:latin typeface="Arial" pitchFamily="34" charset="0"/>
                <a:cs typeface="Arial" pitchFamily="34" charset="0"/>
              </a:rPr>
              <a:t> </a:t>
            </a:r>
            <a:endParaRPr lang="kk-KZ" sz="32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 hangingPunct="0"/>
            <a:r>
              <a:rPr lang="ru-RU" dirty="0" smtClean="0">
                <a:latin typeface="Arial" pitchFamily="34" charset="0"/>
                <a:cs typeface="Arial" pitchFamily="34" charset="0"/>
              </a:rPr>
              <a:t>Учебные задания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СОР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СОЧ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обучающихся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1-4 классов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должны быть несложными и включать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не более 2-х заданий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hangingPunct="0"/>
            <a:r>
              <a:rPr lang="kk-KZ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hangingPunct="0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Учебные задания СОР и СОЧ для обучающихся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5-10 классов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должны включать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 5 заданий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428728" cy="514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иугольник 17"/>
          <p:cNvSpPr/>
          <p:nvPr/>
        </p:nvSpPr>
        <p:spPr>
          <a:xfrm>
            <a:off x="8429652" y="4786328"/>
            <a:ext cx="714348" cy="3571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496" y="48049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2548" y="176550"/>
            <a:ext cx="7317170" cy="4762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/>
            <a:r>
              <a:rPr lang="kk-KZ" sz="185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11 классе </a:t>
            </a:r>
            <a:r>
              <a:rPr lang="kk-KZ" sz="1850" dirty="0" smtClean="0">
                <a:latin typeface="Arial" pitchFamily="34" charset="0"/>
                <a:cs typeface="Arial" pitchFamily="34" charset="0"/>
              </a:rPr>
              <a:t>по учебным предметам проводится контрольная работа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18-22 мая 2020 года</a:t>
            </a:r>
            <a:r>
              <a:rPr lang="kk-KZ" sz="1850" b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850" b="1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kk-KZ" sz="1850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1850" dirty="0" smtClean="0">
              <a:latin typeface="Arial" pitchFamily="34" charset="0"/>
              <a:cs typeface="Arial" pitchFamily="34" charset="0"/>
            </a:endParaRPr>
          </a:p>
          <a:p>
            <a:pPr algn="just" hangingPunct="0"/>
            <a:r>
              <a:rPr lang="ru-RU" sz="185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11-м классе </a:t>
            </a:r>
            <a:r>
              <a:rPr lang="kk-KZ" sz="1850" dirty="0" smtClean="0">
                <a:latin typeface="Arial" pitchFamily="34" charset="0"/>
                <a:cs typeface="Arial" pitchFamily="34" charset="0"/>
              </a:rPr>
              <a:t>по учебным предметам: 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kk-KZ" sz="1850" dirty="0" smtClean="0">
                <a:latin typeface="Arial" pitchFamily="34" charset="0"/>
                <a:cs typeface="Arial" pitchFamily="34" charset="0"/>
              </a:rPr>
              <a:t>Алгебра и начала анализа», «Геометрия», «Информатика», «Биология», «География»,  «Физика», «Химия»,  «Русский язык», «Русская литература», «Казахский язык»,  «Казахская литература»,  «Иностранный язык»,  «История Казахстана»,  «Всемирная история»,  «Человек. Общество. Право» выставляются  текущие оценки и итоговая оценка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за 4 четверть</a:t>
            </a:r>
            <a:r>
              <a:rPr lang="kk-KZ" sz="1850" dirty="0" smtClean="0">
                <a:latin typeface="Arial" pitchFamily="34" charset="0"/>
                <a:cs typeface="Arial" pitchFamily="34" charset="0"/>
              </a:rPr>
              <a:t>, по учебному предмету «Самопознание» выставляется «зачет»/ «незачет». </a:t>
            </a:r>
            <a:endParaRPr lang="ru-RU" sz="185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kk-KZ" sz="1850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185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85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11-м классе </a:t>
            </a:r>
            <a:r>
              <a:rPr lang="kk-KZ" sz="1850" dirty="0" smtClean="0">
                <a:latin typeface="Arial" pitchFamily="34" charset="0"/>
                <a:cs typeface="Arial" pitchFamily="34" charset="0"/>
              </a:rPr>
              <a:t>по учебным предметам: «Физическая культура», «Технология», «Начальная военная подготовка» годовые оценки выставляются на основе учебных результатов за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1,2,3-ю четверти</a:t>
            </a:r>
            <a:r>
              <a:rPr lang="kk-KZ" sz="1850" dirty="0" smtClean="0">
                <a:latin typeface="Arial" pitchFamily="34" charset="0"/>
                <a:cs typeface="Arial" pitchFamily="34" charset="0"/>
              </a:rPr>
              <a:t> 2019-2020 учебного года.</a:t>
            </a:r>
            <a:endParaRPr lang="ru-RU" sz="185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428728" cy="514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иугольник 17"/>
          <p:cNvSpPr/>
          <p:nvPr/>
        </p:nvSpPr>
        <p:spPr>
          <a:xfrm>
            <a:off x="8429652" y="4786328"/>
            <a:ext cx="714348" cy="3571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496" y="48049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5252" y="353974"/>
            <a:ext cx="7286676" cy="42934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 hangingPunct="0"/>
            <a:r>
              <a:rPr lang="ru-RU" sz="2100" dirty="0" smtClean="0">
                <a:latin typeface="Arial" pitchFamily="34" charset="0"/>
                <a:cs typeface="Arial" pitchFamily="34" charset="0"/>
              </a:rPr>
              <a:t>Для проведения СОР и СОЧ педагог 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может использовать образовательные платформы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Күнделік.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kz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«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BilimLand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» и др.)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, загрузив учебные задания суммативной работы и обеспечив вход обучающихся класса для сдачи суммативной работы, и доступные средства связи.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kk-KZ" sz="21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hangingPunct="0"/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2100" dirty="0" smtClean="0">
                <a:latin typeface="Arial" pitchFamily="34" charset="0"/>
                <a:cs typeface="Arial" pitchFamily="34" charset="0"/>
              </a:rPr>
              <a:t>Отправка учебных заданий суммативных работ обучающимся и выполненых работ обратно педагогу возможна через платформы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(«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Күнделік.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kz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Bilim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Land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»,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Оpiq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kz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и др.) 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и доступные средства связи.</a:t>
            </a:r>
          </a:p>
          <a:p>
            <a:pPr hangingPunct="0"/>
            <a:endParaRPr lang="ru-RU" sz="2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428728" cy="514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иугольник 17"/>
          <p:cNvSpPr/>
          <p:nvPr/>
        </p:nvSpPr>
        <p:spPr>
          <a:xfrm>
            <a:off x="8429652" y="4786328"/>
            <a:ext cx="714348" cy="3571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496" y="48049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8450" y="1159836"/>
            <a:ext cx="7286676" cy="25160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 hangingPunct="0">
              <a:lnSpc>
                <a:spcPct val="150000"/>
              </a:lnSpc>
            </a:pPr>
            <a:r>
              <a:rPr lang="kk-KZ" sz="210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СОР и СОЧ по языковым предметам исключаются  учебные цели, требующие проверки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навыков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говорения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слушания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 hangingPunct="0">
              <a:lnSpc>
                <a:spcPct val="150000"/>
              </a:lnSpc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При этом максимальный балл за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навыки письма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чтения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составляет 15 баллов.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403</Words>
  <Application>Microsoft Office PowerPoint</Application>
  <PresentationFormat>Экран (16:9)</PresentationFormat>
  <Paragraphs>94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</cp:lastModifiedBy>
  <cp:revision>57</cp:revision>
  <dcterms:created xsi:type="dcterms:W3CDTF">2020-04-24T03:13:46Z</dcterms:created>
  <dcterms:modified xsi:type="dcterms:W3CDTF">2020-05-04T12:39:49Z</dcterms:modified>
</cp:coreProperties>
</file>